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80" r:id="rId24"/>
    <p:sldId id="281" r:id="rId25"/>
    <p:sldId id="282" r:id="rId26"/>
    <p:sldId id="283" r:id="rId27"/>
    <p:sldId id="284" r:id="rId28"/>
    <p:sldId id="295" r:id="rId29"/>
    <p:sldId id="286" r:id="rId30"/>
    <p:sldId id="287" r:id="rId31"/>
    <p:sldId id="288" r:id="rId32"/>
    <p:sldId id="289" r:id="rId33"/>
    <p:sldId id="290" r:id="rId34"/>
    <p:sldId id="291" r:id="rId35"/>
    <p:sldId id="292" r:id="rId36"/>
    <p:sldId id="293" r:id="rId37"/>
    <p:sldId id="294" r:id="rId38"/>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gm0nesRQfNqpR6OOasg/MWkTN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7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5" name="Google Shape;2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4" name="Google Shape;294;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a:p>
          <a:p>
            <a:pPr marL="171450" lvl="0" indent="-171450" algn="l" rtl="0">
              <a:spcBef>
                <a:spcPts val="0"/>
              </a:spcBef>
              <a:spcAft>
                <a:spcPts val="0"/>
              </a:spcAft>
              <a:buClr>
                <a:schemeClr val="dk1"/>
              </a:buClr>
              <a:buSzPts val="1200"/>
              <a:buFont typeface="Calibri"/>
              <a:buChar char="-"/>
            </a:pPr>
            <a:r>
              <a:rPr lang="en-US"/>
              <a:t>Oluline sõnum: programm on kureeritud!</a:t>
            </a:r>
            <a:endParaRPr/>
          </a:p>
          <a:p>
            <a:pPr marL="457200" lvl="0" indent="-317500" algn="l" rtl="0">
              <a:spcBef>
                <a:spcPts val="0"/>
              </a:spcBef>
              <a:spcAft>
                <a:spcPts val="0"/>
              </a:spcAft>
              <a:buSzPts val="1400"/>
              <a:buChar char="-"/>
            </a:pPr>
            <a:r>
              <a:rPr lang="en-US" sz="1400"/>
              <a:t> </a:t>
            </a:r>
            <a:r>
              <a:rPr lang="en-US"/>
              <a:t>Tartu 2024 valmivat programmi iseloomustab see, et väga suur osa programmist on loodud iseseisvate asutuste poolt.</a:t>
            </a:r>
            <a:endParaRPr/>
          </a:p>
          <a:p>
            <a:pPr marL="171450" lvl="0" indent="-171450" algn="l" rtl="0">
              <a:spcBef>
                <a:spcPts val="0"/>
              </a:spcBef>
              <a:spcAft>
                <a:spcPts val="0"/>
              </a:spcAft>
              <a:buClr>
                <a:schemeClr val="dk1"/>
              </a:buClr>
              <a:buSzPts val="1200"/>
              <a:buFont typeface="Calibri"/>
              <a:buChar char="-"/>
            </a:pPr>
            <a:r>
              <a:rPr lang="en-US"/>
              <a:t>Väikeprojektide voor. „Kõigile!“ umbes kuni 5000€.</a:t>
            </a:r>
            <a:endParaRPr/>
          </a:p>
        </p:txBody>
      </p:sp>
      <p:sp>
        <p:nvSpPr>
          <p:cNvPr id="309" name="Google Shape;30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Tartu sõpruslinn Kaunas, Leedu suuruselt teine linn, on 2022. aasta Euroopa kultuuripealinn. Tartu 2024 on saanud väga palju kasulikku teavet sellest ettevalmistuste teekonnast meie Leedu kolleegidelt, kes meist paar aastat eespool. Kaunas on juba pakkunud väga palju elamusi ja kaasanud palju publikut, kuid kulminatsioon seisab ees. Ma kutsun kõiki, et uurige Kaunas 2022 kodulehte, sotsiaalmeediaid ning võtke osa nende pakutavast programmist. Eeskujud õpetavad ja inspireerivad. </a:t>
            </a:r>
            <a:endParaRPr/>
          </a:p>
        </p:txBody>
      </p:sp>
      <p:sp>
        <p:nvSpPr>
          <p:cNvPr id="325" name="Google Shape;325;p1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4" name="Google Shape;3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7" name="Google Shape;3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8: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Calibri"/>
              <a:buNone/>
            </a:pPr>
            <a:endParaRPr/>
          </a:p>
        </p:txBody>
      </p:sp>
      <p:sp>
        <p:nvSpPr>
          <p:cNvPr id="212" name="Google Shape;212;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0: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2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4: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5: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7: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9:notes"/>
          <p:cNvSpPr txBox="1">
            <a:spLocks noGrp="1"/>
          </p:cNvSpPr>
          <p:nvPr>
            <p:ph type="body" idx="1"/>
          </p:nvPr>
        </p:nvSpPr>
        <p:spPr>
          <a:xfrm>
            <a:off x="679768" y="4777194"/>
            <a:ext cx="5438140" cy="390861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2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D9A985EF-9FFE-4B7A-A564-2CE0D71FFD9A}" type="slidenum">
              <a:rPr lang="et-EE" smtClean="0"/>
              <a:t>28</a:t>
            </a:fld>
            <a:endParaRPr lang="et-EE"/>
          </a:p>
        </p:txBody>
      </p:sp>
    </p:spTree>
    <p:extLst>
      <p:ext uri="{BB962C8B-B14F-4D97-AF65-F5344CB8AC3E}">
        <p14:creationId xmlns:p14="http://schemas.microsoft.com/office/powerpoint/2010/main" val="3004089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7" name="Google Shape;45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a:p>
        </p:txBody>
      </p:sp>
      <p:sp>
        <p:nvSpPr>
          <p:cNvPr id="221" name="Google Shape;221;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KALLE</a:t>
            </a:r>
            <a:endParaRPr/>
          </a:p>
        </p:txBody>
      </p:sp>
      <p:sp>
        <p:nvSpPr>
          <p:cNvPr id="467" name="Google Shape;4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3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KALLE</a:t>
            </a:r>
            <a:endParaRPr/>
          </a:p>
        </p:txBody>
      </p:sp>
      <p:sp>
        <p:nvSpPr>
          <p:cNvPr id="475" name="Google Shape;475;p3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KALLE</a:t>
            </a:r>
            <a:endParaRPr/>
          </a:p>
        </p:txBody>
      </p:sp>
      <p:sp>
        <p:nvSpPr>
          <p:cNvPr id="482" name="Google Shape;482;p3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KALLE</a:t>
            </a:r>
            <a:endParaRPr/>
          </a:p>
        </p:txBody>
      </p:sp>
      <p:sp>
        <p:nvSpPr>
          <p:cNvPr id="489" name="Google Shape;489;p3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TOOMAS</a:t>
            </a:r>
            <a:endParaRPr/>
          </a:p>
        </p:txBody>
      </p:sp>
      <p:sp>
        <p:nvSpPr>
          <p:cNvPr id="497" name="Google Shape;497;p3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Annela</a:t>
            </a:r>
            <a:endParaRPr/>
          </a:p>
        </p:txBody>
      </p:sp>
      <p:sp>
        <p:nvSpPr>
          <p:cNvPr id="504" name="Google Shape;50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0"/>
              <a:t>Arutelu taustaks?</a:t>
            </a:r>
            <a:endParaRPr/>
          </a:p>
        </p:txBody>
      </p:sp>
      <p:sp>
        <p:nvSpPr>
          <p:cNvPr id="512" name="Google Shape;512;p3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18" name="Google Shape;518;p3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Calibri"/>
              <a:buChar char="-"/>
            </a:pPr>
            <a:endParaRPr/>
          </a:p>
        </p:txBody>
      </p:sp>
      <p:sp>
        <p:nvSpPr>
          <p:cNvPr id="229" name="Google Shape;229;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a:p>
        </p:txBody>
      </p:sp>
      <p:sp>
        <p:nvSpPr>
          <p:cNvPr id="237" name="Google Shape;237;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Calibri"/>
              <a:buNone/>
            </a:pPr>
            <a:endParaRPr/>
          </a:p>
        </p:txBody>
      </p:sp>
      <p:sp>
        <p:nvSpPr>
          <p:cNvPr id="257" name="Google Shape;257;p7: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5" name="Google Shape;265;p8: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Mis on Tartu 2024 peamised teemad, mis pakuvad häid koostöökohti?</a:t>
            </a:r>
            <a:endParaRPr/>
          </a:p>
          <a:p>
            <a:pPr marL="0" lvl="0" indent="0" algn="l" rtl="0">
              <a:spcBef>
                <a:spcPts val="0"/>
              </a:spcBef>
              <a:spcAft>
                <a:spcPts val="0"/>
              </a:spcAft>
              <a:buNone/>
            </a:pPr>
            <a:r>
              <a:rPr lang="en-US"/>
              <a:t>- Füüsiline ja vaimne tervis – liikumine, tervisesport, heaolu, enda eest hoolt kandmine, sellega seonduvad tooted ja teenused.</a:t>
            </a:r>
            <a:endParaRPr/>
          </a:p>
          <a:p>
            <a:pPr marL="0" marR="0" lvl="0" indent="0" algn="l" rtl="0">
              <a:lnSpc>
                <a:spcPct val="100000"/>
              </a:lnSpc>
              <a:spcBef>
                <a:spcPts val="0"/>
              </a:spcBef>
              <a:spcAft>
                <a:spcPts val="0"/>
              </a:spcAft>
              <a:buClr>
                <a:schemeClr val="dk1"/>
              </a:buClr>
              <a:buSzPts val="1200"/>
              <a:buFont typeface="Calibri"/>
              <a:buNone/>
            </a:pPr>
            <a:r>
              <a:rPr lang="en-US"/>
              <a:t>- Kultuuri kättesaadavus – sotsiaalne vastutus kogu ühiskonna ees, et luua võimalusi osaleda, kogeda, maailmapilti avardada ka neile, kes selleni muidu ei jõua füüsilistel, vaimsetel, majanduslikel vm põhjustel.</a:t>
            </a:r>
            <a:endParaRPr/>
          </a:p>
          <a:p>
            <a:pPr marL="0" lvl="0" indent="0" algn="l" rtl="0">
              <a:spcBef>
                <a:spcPts val="0"/>
              </a:spcBef>
              <a:spcAft>
                <a:spcPts val="0"/>
              </a:spcAft>
              <a:buNone/>
            </a:pPr>
            <a:r>
              <a:rPr lang="en-US"/>
              <a:t>- Põlvkondade koosloome – Tartu 2024 on nii laste kui vanavanemate kultuuripealinn. Me loome programmi, mis paneks eri vanuses inimesi teadmisi ja oskusi jagama, koos looma.</a:t>
            </a:r>
            <a:endParaRPr/>
          </a:p>
          <a:p>
            <a:pPr marL="0" marR="0" lvl="0" indent="0" algn="l" rtl="0">
              <a:lnSpc>
                <a:spcPct val="100000"/>
              </a:lnSpc>
              <a:spcBef>
                <a:spcPts val="0"/>
              </a:spcBef>
              <a:spcAft>
                <a:spcPts val="0"/>
              </a:spcAft>
              <a:buClr>
                <a:schemeClr val="dk1"/>
              </a:buClr>
              <a:buSzPts val="1200"/>
              <a:buFont typeface="Calibri"/>
              <a:buNone/>
            </a:pPr>
            <a:r>
              <a:rPr lang="en-US"/>
              <a:t>- Paikkondlike eripärade esiletoomine – Lõuna-Eesti on väga rikas – meie rikkused on siinsed keeled, kombed, mustrid, ainulaadsed looduskeskonnad. Me tahame seda kõike Euroopaga jagada ning selleks on vaja ettevõtjatelt neid eripärasid edasi andvaid häid turismitooteid, -teenuseid, HoReCa sektorit, meeneid jne.</a:t>
            </a:r>
            <a:endParaRPr/>
          </a:p>
          <a:p>
            <a:pPr marL="0" lvl="0" indent="0" algn="l" rtl="0">
              <a:spcBef>
                <a:spcPts val="0"/>
              </a:spcBef>
              <a:spcAft>
                <a:spcPts val="0"/>
              </a:spcAft>
              <a:buNone/>
            </a:pPr>
            <a:r>
              <a:rPr lang="en-US"/>
              <a:t>- Keskkonnasõbralikkus – me loome Euroopa kultuuripealinnana uusi keskkonnahoidlikku ürituskorralduse standardeid. Sellega loome ka areeni innovatsioonile, keskkonnahoidlikele toodetele ja teenustele, mida saab kasutada, proovile panna, esile tõsta, näiteks tuua nii meie külalistele kui kohalikele tarbijatele.</a:t>
            </a:r>
            <a:endParaRPr/>
          </a:p>
          <a:p>
            <a:pPr marL="0" lvl="0" indent="0" algn="l" rtl="0">
              <a:spcBef>
                <a:spcPts val="0"/>
              </a:spcBef>
              <a:spcAft>
                <a:spcPts val="0"/>
              </a:spcAft>
              <a:buNone/>
            </a:pPr>
            <a:r>
              <a:rPr lang="en-US"/>
              <a:t>- Haritus ja leidlikkus – kui Tartu on Euroopa kultuuripealinnana rahvusvahelisem, tuntum, värvikam ja ligipääsetavam toetab see meie ülikoolide ja iduettevõtluse püüdlusi tuua siia talente. Teisalt on Euroopa kultuuripealinn platvorm, võimalus näidata kultuuri abil Euroopale ka seda, mis on meie Tark Tartu, meie teadus, meie innovatsioon.</a:t>
            </a:r>
            <a:endParaRPr/>
          </a:p>
          <a:p>
            <a:pPr marL="0" lvl="0" indent="0" algn="l" rtl="0">
              <a:spcBef>
                <a:spcPts val="0"/>
              </a:spcBef>
              <a:spcAft>
                <a:spcPts val="0"/>
              </a:spcAft>
              <a:buNone/>
            </a:pPr>
            <a:r>
              <a:rPr lang="en-US"/>
              <a:t>- Valdkondadeülene koostöö – kogu programmi ettevalmistamisel küsime kultuuriloojatelt, et nad teeksid koostööd teiste valdkondadega. Mitte ainult, et tants koos kujutava kunstiga, vaid ka sotsiaalvaldkonna, teaduse või ettevõtlusega. Uute elamuste loomiseks on vaja innovatsiooni ning innovatsioon tekib sellest, kui kokku saavad erinevad loojad.</a:t>
            </a:r>
            <a:endParaRPr/>
          </a:p>
          <a:p>
            <a:pPr marL="0" lvl="0" indent="0" algn="l" rtl="0">
              <a:spcBef>
                <a:spcPts val="0"/>
              </a:spcBef>
              <a:spcAft>
                <a:spcPts val="0"/>
              </a:spcAft>
              <a:buNone/>
            </a:pPr>
            <a:r>
              <a:rPr lang="en-US"/>
              <a:t>- Koosloome Euroopaga – Tartu 2024 toob siia lisaks väliskunstnikele ja välispublikule ka  erinevaid erialaseid välisdelegatsioone. Samuti tutvustame tiitliaasta eel Euroopa kultuuripealinna Tartu sõpruslinnades, Eesti naaberriikides, samuti meiega 2024. aastal tiitliaastat jagavas Norras ja Austrias – see teekond pakub võimalusi ka ettevõtlusdelegatsioonidele ja Tartu 2024 pakub välisturunduse kaudu nähtavust neis riikides.</a:t>
            </a:r>
            <a:endParaRPr/>
          </a:p>
        </p:txBody>
      </p:sp>
      <p:sp>
        <p:nvSpPr>
          <p:cNvPr id="272" name="Google Shape;272;p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itelslaid: 1" type="title">
  <p:cSld name="TITLE">
    <p:spTree>
      <p:nvGrpSpPr>
        <p:cNvPr id="1" name="Shape 15"/>
        <p:cNvGrpSpPr/>
        <p:nvPr/>
      </p:nvGrpSpPr>
      <p:grpSpPr>
        <a:xfrm>
          <a:off x="0" y="0"/>
          <a:ext cx="0" cy="0"/>
          <a:chOff x="0" y="0"/>
          <a:chExt cx="0" cy="0"/>
        </a:xfrm>
      </p:grpSpPr>
      <p:pic>
        <p:nvPicPr>
          <p:cNvPr id="16" name="Google Shape;16;p4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41"/>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a:buNone/>
              <a:defRPr sz="5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1"/>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500"/>
              <a:buNone/>
              <a:defRPr sz="25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9" name="Google Shape;19;p41"/>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suslaid: pealkiri; üks tulp">
  <p:cSld name="Sisuslaid: pealkiri; üks tulp">
    <p:spTree>
      <p:nvGrpSpPr>
        <p:cNvPr id="1" name="Shape 58"/>
        <p:cNvGrpSpPr/>
        <p:nvPr/>
      </p:nvGrpSpPr>
      <p:grpSpPr>
        <a:xfrm>
          <a:off x="0" y="0"/>
          <a:ext cx="0" cy="0"/>
          <a:chOff x="0" y="0"/>
          <a:chExt cx="0" cy="0"/>
        </a:xfrm>
      </p:grpSpPr>
      <p:sp>
        <p:nvSpPr>
          <p:cNvPr id="59" name="Google Shape;59;p50"/>
          <p:cNvSpPr txBox="1">
            <a:spLocks noGrp="1"/>
          </p:cNvSpPr>
          <p:nvPr>
            <p:ph type="body" idx="1"/>
          </p:nvPr>
        </p:nvSpPr>
        <p:spPr>
          <a:xfrm>
            <a:off x="575154" y="1867296"/>
            <a:ext cx="10515600" cy="433563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0"/>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0"/>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u="none" strike="noStrike" cap="none">
                <a:solidFill>
                  <a:srgbClr val="7F7F7F"/>
                </a:solidFill>
                <a:latin typeface="Arial"/>
                <a:ea typeface="Arial"/>
                <a:cs typeface="Arial"/>
                <a:sym typeface="Arial"/>
              </a:rPr>
              <a:t>#TARTU2024 | @TARTU2024 | WWW.TARTU2024.EE</a:t>
            </a:r>
            <a:endParaRPr sz="12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isuslaid: üks tulp koos fotoga (var 2)">
  <p:cSld name="Sisuslaid: üks tulp koos fotoga (var 2)">
    <p:spTree>
      <p:nvGrpSpPr>
        <p:cNvPr id="1" name="Shape 66"/>
        <p:cNvGrpSpPr/>
        <p:nvPr/>
      </p:nvGrpSpPr>
      <p:grpSpPr>
        <a:xfrm>
          <a:off x="0" y="0"/>
          <a:ext cx="0" cy="0"/>
          <a:chOff x="0" y="0"/>
          <a:chExt cx="0" cy="0"/>
        </a:xfrm>
      </p:grpSpPr>
      <p:sp>
        <p:nvSpPr>
          <p:cNvPr id="67" name="Google Shape;67;p52"/>
          <p:cNvSpPr txBox="1">
            <a:spLocks noGrp="1"/>
          </p:cNvSpPr>
          <p:nvPr>
            <p:ph type="body" idx="1"/>
          </p:nvPr>
        </p:nvSpPr>
        <p:spPr>
          <a:xfrm>
            <a:off x="575154" y="2090895"/>
            <a:ext cx="5988484" cy="4111469"/>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2"/>
          <p:cNvSpPr txBox="1">
            <a:spLocks noGrp="1"/>
          </p:cNvSpPr>
          <p:nvPr>
            <p:ph type="title"/>
          </p:nvPr>
        </p:nvSpPr>
        <p:spPr>
          <a:xfrm>
            <a:off x="575154" y="588724"/>
            <a:ext cx="598848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52"/>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
        <p:nvSpPr>
          <p:cNvPr id="70" name="Google Shape;70;p52"/>
          <p:cNvSpPr>
            <a:spLocks noGrp="1"/>
          </p:cNvSpPr>
          <p:nvPr>
            <p:ph type="pic" idx="2"/>
          </p:nvPr>
        </p:nvSpPr>
        <p:spPr>
          <a:xfrm>
            <a:off x="7214992" y="588724"/>
            <a:ext cx="4977008" cy="561364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itelslaid: 2">
  <p:cSld name="Tiitelslaid: 2">
    <p:spTree>
      <p:nvGrpSpPr>
        <p:cNvPr id="1" name="Shape 71"/>
        <p:cNvGrpSpPr/>
        <p:nvPr/>
      </p:nvGrpSpPr>
      <p:grpSpPr>
        <a:xfrm>
          <a:off x="0" y="0"/>
          <a:ext cx="0" cy="0"/>
          <a:chOff x="0" y="0"/>
          <a:chExt cx="0" cy="0"/>
        </a:xfrm>
      </p:grpSpPr>
      <p:pic>
        <p:nvPicPr>
          <p:cNvPr id="72" name="Google Shape;72;p5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3" name="Google Shape;73;p53"/>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a:buNone/>
              <a:defRPr sz="5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3"/>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500"/>
              <a:buNone/>
              <a:defRPr sz="25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5" name="Google Shape;75;p53"/>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itelslaid: must logo">
  <p:cSld name="Tiitelslaid: must logo">
    <p:spTree>
      <p:nvGrpSpPr>
        <p:cNvPr id="1" name="Shape 76"/>
        <p:cNvGrpSpPr/>
        <p:nvPr/>
      </p:nvGrpSpPr>
      <p:grpSpPr>
        <a:xfrm>
          <a:off x="0" y="0"/>
          <a:ext cx="0" cy="0"/>
          <a:chOff x="0" y="0"/>
          <a:chExt cx="0" cy="0"/>
        </a:xfrm>
      </p:grpSpPr>
      <p:pic>
        <p:nvPicPr>
          <p:cNvPr id="77" name="Google Shape;77;p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8" name="Google Shape;78;p54"/>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000"/>
              <a:buFont typeface="Arial"/>
              <a:buNone/>
              <a:defRPr sz="5000" b="1"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54"/>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2500"/>
              <a:buNone/>
              <a:defRPr sz="2500">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0" name="Google Shape;80;p54"/>
          <p:cNvPicPr preferRelativeResize="0"/>
          <p:nvPr/>
        </p:nvPicPr>
        <p:blipFill rotWithShape="1">
          <a:blip r:embed="rId3">
            <a:alphaModFix/>
          </a:blip>
          <a:srcRect/>
          <a:stretch/>
        </p:blipFill>
        <p:spPr>
          <a:xfrm>
            <a:off x="10671715" y="666974"/>
            <a:ext cx="957300" cy="63749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rojekti tiitelslaid: 1">
  <p:cSld name="Projekti tiitelslaid: 1">
    <p:spTree>
      <p:nvGrpSpPr>
        <p:cNvPr id="1" name="Shape 81"/>
        <p:cNvGrpSpPr/>
        <p:nvPr/>
      </p:nvGrpSpPr>
      <p:grpSpPr>
        <a:xfrm>
          <a:off x="0" y="0"/>
          <a:ext cx="0" cy="0"/>
          <a:chOff x="0" y="0"/>
          <a:chExt cx="0" cy="0"/>
        </a:xfrm>
      </p:grpSpPr>
      <p:pic>
        <p:nvPicPr>
          <p:cNvPr id="82" name="Google Shape;82;p5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3" name="Google Shape;83;p55"/>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a:buNone/>
              <a:defRPr sz="5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5"/>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500"/>
              <a:buNone/>
              <a:defRPr sz="25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5" name="Google Shape;85;p55"/>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rojekti tiitelslaid: 2">
  <p:cSld name="Projekti tiitelslaid: 2">
    <p:spTree>
      <p:nvGrpSpPr>
        <p:cNvPr id="1" name="Shape 86"/>
        <p:cNvGrpSpPr/>
        <p:nvPr/>
      </p:nvGrpSpPr>
      <p:grpSpPr>
        <a:xfrm>
          <a:off x="0" y="0"/>
          <a:ext cx="0" cy="0"/>
          <a:chOff x="0" y="0"/>
          <a:chExt cx="0" cy="0"/>
        </a:xfrm>
      </p:grpSpPr>
      <p:pic>
        <p:nvPicPr>
          <p:cNvPr id="87" name="Google Shape;87;p5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 name="Google Shape;88;p56"/>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Arial"/>
              <a:buNone/>
              <a:defRPr sz="5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56"/>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2500"/>
              <a:buNone/>
              <a:defRPr sz="25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0" name="Google Shape;90;p56"/>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ojekti tiitelslaid: 3">
  <p:cSld name="Projekti tiitelslaid: 3">
    <p:spTree>
      <p:nvGrpSpPr>
        <p:cNvPr id="1" name="Shape 91"/>
        <p:cNvGrpSpPr/>
        <p:nvPr/>
      </p:nvGrpSpPr>
      <p:grpSpPr>
        <a:xfrm>
          <a:off x="0" y="0"/>
          <a:ext cx="0" cy="0"/>
          <a:chOff x="0" y="0"/>
          <a:chExt cx="0" cy="0"/>
        </a:xfrm>
      </p:grpSpPr>
      <p:sp>
        <p:nvSpPr>
          <p:cNvPr id="92" name="Google Shape;92;p57"/>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000"/>
              <a:buFont typeface="Arial"/>
              <a:buNone/>
              <a:defRPr sz="5000" b="1"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57"/>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dk1"/>
              </a:buClr>
              <a:buSzPts val="2500"/>
              <a:buNone/>
              <a:defRPr sz="2500">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4" name="Google Shape;94;p57"/>
          <p:cNvPicPr preferRelativeResize="0"/>
          <p:nvPr/>
        </p:nvPicPr>
        <p:blipFill rotWithShape="1">
          <a:blip r:embed="rId2">
            <a:alphaModFix/>
          </a:blip>
          <a:srcRect/>
          <a:stretch/>
        </p:blipFill>
        <p:spPr>
          <a:xfrm>
            <a:off x="10671715" y="666974"/>
            <a:ext cx="957300" cy="63749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itelslaid: ajalehed">
  <p:cSld name="Tiitelslaid: ajalehed">
    <p:spTree>
      <p:nvGrpSpPr>
        <p:cNvPr id="1" name="Shape 95"/>
        <p:cNvGrpSpPr/>
        <p:nvPr/>
      </p:nvGrpSpPr>
      <p:grpSpPr>
        <a:xfrm>
          <a:off x="0" y="0"/>
          <a:ext cx="0" cy="0"/>
          <a:chOff x="0" y="0"/>
          <a:chExt cx="0" cy="0"/>
        </a:xfrm>
      </p:grpSpPr>
      <p:pic>
        <p:nvPicPr>
          <p:cNvPr id="96" name="Google Shape;96;p5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isuslaid: pealkiri ja alapealkiri; üks tulp">
  <p:cSld name="Sisuslaid: pealkiri ja alapealkiri; üks tulp">
    <p:spTree>
      <p:nvGrpSpPr>
        <p:cNvPr id="1" name="Shape 97"/>
        <p:cNvGrpSpPr/>
        <p:nvPr/>
      </p:nvGrpSpPr>
      <p:grpSpPr>
        <a:xfrm>
          <a:off x="0" y="0"/>
          <a:ext cx="0" cy="0"/>
          <a:chOff x="0" y="0"/>
          <a:chExt cx="0" cy="0"/>
        </a:xfrm>
      </p:grpSpPr>
      <p:sp>
        <p:nvSpPr>
          <p:cNvPr id="98" name="Google Shape;98;p59"/>
          <p:cNvSpPr txBox="1">
            <a:spLocks noGrp="1"/>
          </p:cNvSpPr>
          <p:nvPr>
            <p:ph type="body" idx="1"/>
          </p:nvPr>
        </p:nvSpPr>
        <p:spPr>
          <a:xfrm>
            <a:off x="575154" y="2354892"/>
            <a:ext cx="10515600" cy="3848039"/>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59"/>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59"/>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
        <p:nvSpPr>
          <p:cNvPr id="101" name="Google Shape;101;p59"/>
          <p:cNvSpPr txBox="1">
            <a:spLocks noGrp="1"/>
          </p:cNvSpPr>
          <p:nvPr>
            <p:ph type="body" idx="2"/>
          </p:nvPr>
        </p:nvSpPr>
        <p:spPr>
          <a:xfrm>
            <a:off x="575155" y="1766518"/>
            <a:ext cx="10515120" cy="325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500"/>
              <a:buNone/>
              <a:defRPr sz="2500" b="1"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isuslaid: pealkiri">
  <p:cSld name="Sisuslaid: pealkiri">
    <p:spTree>
      <p:nvGrpSpPr>
        <p:cNvPr id="1" name="Shape 102"/>
        <p:cNvGrpSpPr/>
        <p:nvPr/>
      </p:nvGrpSpPr>
      <p:grpSpPr>
        <a:xfrm>
          <a:off x="0" y="0"/>
          <a:ext cx="0" cy="0"/>
          <a:chOff x="0" y="0"/>
          <a:chExt cx="0" cy="0"/>
        </a:xfrm>
      </p:grpSpPr>
      <p:sp>
        <p:nvSpPr>
          <p:cNvPr id="103" name="Google Shape;103;p60"/>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0"/>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isuslaid: pealkiri; kaks tulpa">
  <p:cSld name="1_Sisuslaid: pealkiri; kaks tulpa">
    <p:spTree>
      <p:nvGrpSpPr>
        <p:cNvPr id="1" name="Shape 20"/>
        <p:cNvGrpSpPr/>
        <p:nvPr/>
      </p:nvGrpSpPr>
      <p:grpSpPr>
        <a:xfrm>
          <a:off x="0" y="0"/>
          <a:ext cx="0" cy="0"/>
          <a:chOff x="0" y="0"/>
          <a:chExt cx="0" cy="0"/>
        </a:xfrm>
      </p:grpSpPr>
      <p:sp>
        <p:nvSpPr>
          <p:cNvPr id="21" name="Google Shape;21;p42"/>
          <p:cNvSpPr txBox="1">
            <a:spLocks noGrp="1"/>
          </p:cNvSpPr>
          <p:nvPr>
            <p:ph type="body" idx="1"/>
          </p:nvPr>
        </p:nvSpPr>
        <p:spPr>
          <a:xfrm>
            <a:off x="575154" y="1867296"/>
            <a:ext cx="5061558" cy="433563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42"/>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7F7F7F"/>
              </a:buClr>
              <a:buSzPts val="1200"/>
              <a:buFont typeface="Arial"/>
              <a:buNone/>
            </a:pPr>
            <a:r>
              <a:rPr lang="en-US" sz="1200" b="0" i="0" u="none" strike="noStrike" cap="none">
                <a:solidFill>
                  <a:srgbClr val="7F7F7F"/>
                </a:solidFill>
                <a:latin typeface="Arial"/>
                <a:ea typeface="Arial"/>
                <a:cs typeface="Arial"/>
                <a:sym typeface="Arial"/>
              </a:rPr>
              <a:t>#TARTU2024 | @TARTU2024 | WWW.TARTU2024.EE</a:t>
            </a:r>
            <a:endParaRPr sz="1200" b="0" i="0" u="none" strike="noStrike" cap="none">
              <a:solidFill>
                <a:srgbClr val="7F7F7F"/>
              </a:solidFill>
              <a:latin typeface="Arial"/>
              <a:ea typeface="Arial"/>
              <a:cs typeface="Arial"/>
              <a:sym typeface="Arial"/>
            </a:endParaRPr>
          </a:p>
        </p:txBody>
      </p:sp>
      <p:sp>
        <p:nvSpPr>
          <p:cNvPr id="24" name="Google Shape;24;p42"/>
          <p:cNvSpPr txBox="1">
            <a:spLocks noGrp="1"/>
          </p:cNvSpPr>
          <p:nvPr>
            <p:ph type="body" idx="2"/>
          </p:nvPr>
        </p:nvSpPr>
        <p:spPr>
          <a:xfrm>
            <a:off x="6029196" y="1867296"/>
            <a:ext cx="5061558" cy="433563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suslaid: pealkiri ja alapealkiri">
  <p:cSld name="Sisuslaid: pealkiri ja alapealkiri">
    <p:spTree>
      <p:nvGrpSpPr>
        <p:cNvPr id="1" name="Shape 105"/>
        <p:cNvGrpSpPr/>
        <p:nvPr/>
      </p:nvGrpSpPr>
      <p:grpSpPr>
        <a:xfrm>
          <a:off x="0" y="0"/>
          <a:ext cx="0" cy="0"/>
          <a:chOff x="0" y="0"/>
          <a:chExt cx="0" cy="0"/>
        </a:xfrm>
      </p:grpSpPr>
      <p:sp>
        <p:nvSpPr>
          <p:cNvPr id="106" name="Google Shape;106;p61"/>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61"/>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
        <p:nvSpPr>
          <p:cNvPr id="108" name="Google Shape;108;p61"/>
          <p:cNvSpPr txBox="1">
            <a:spLocks noGrp="1"/>
          </p:cNvSpPr>
          <p:nvPr>
            <p:ph type="body" idx="1"/>
          </p:nvPr>
        </p:nvSpPr>
        <p:spPr>
          <a:xfrm>
            <a:off x="575155" y="1766518"/>
            <a:ext cx="10515120" cy="325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500"/>
              <a:buNone/>
              <a:defRPr sz="2500" b="1"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isuslaid: pealkiri ja alapealkiri; kaks tulpa">
  <p:cSld name="Sisuslaid: pealkiri ja alapealkiri; kaks tulpa">
    <p:spTree>
      <p:nvGrpSpPr>
        <p:cNvPr id="1" name="Shape 109"/>
        <p:cNvGrpSpPr/>
        <p:nvPr/>
      </p:nvGrpSpPr>
      <p:grpSpPr>
        <a:xfrm>
          <a:off x="0" y="0"/>
          <a:ext cx="0" cy="0"/>
          <a:chOff x="0" y="0"/>
          <a:chExt cx="0" cy="0"/>
        </a:xfrm>
      </p:grpSpPr>
      <p:sp>
        <p:nvSpPr>
          <p:cNvPr id="110" name="Google Shape;110;p62"/>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62"/>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
        <p:nvSpPr>
          <p:cNvPr id="112" name="Google Shape;112;p62"/>
          <p:cNvSpPr txBox="1">
            <a:spLocks noGrp="1"/>
          </p:cNvSpPr>
          <p:nvPr>
            <p:ph type="body" idx="1"/>
          </p:nvPr>
        </p:nvSpPr>
        <p:spPr>
          <a:xfrm>
            <a:off x="575155" y="1766518"/>
            <a:ext cx="10515120" cy="325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500"/>
              <a:buNone/>
              <a:defRPr sz="2500" b="1"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2"/>
          <p:cNvSpPr txBox="1">
            <a:spLocks noGrp="1"/>
          </p:cNvSpPr>
          <p:nvPr>
            <p:ph type="body" idx="2"/>
          </p:nvPr>
        </p:nvSpPr>
        <p:spPr>
          <a:xfrm>
            <a:off x="575154" y="2317316"/>
            <a:ext cx="5099136" cy="388561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62"/>
          <p:cNvSpPr txBox="1">
            <a:spLocks noGrp="1"/>
          </p:cNvSpPr>
          <p:nvPr>
            <p:ph type="body" idx="3"/>
          </p:nvPr>
        </p:nvSpPr>
        <p:spPr>
          <a:xfrm>
            <a:off x="6029196" y="2317316"/>
            <a:ext cx="5099136" cy="388561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toslaid: allkirjaga">
  <p:cSld name="Fotoslaid: allkirjaga">
    <p:bg>
      <p:bgPr>
        <a:solidFill>
          <a:schemeClr val="lt1"/>
        </a:solidFill>
        <a:effectLst/>
      </p:bgPr>
    </p:bg>
    <p:spTree>
      <p:nvGrpSpPr>
        <p:cNvPr id="1" name="Shape 115"/>
        <p:cNvGrpSpPr/>
        <p:nvPr/>
      </p:nvGrpSpPr>
      <p:grpSpPr>
        <a:xfrm>
          <a:off x="0" y="0"/>
          <a:ext cx="0" cy="0"/>
          <a:chOff x="0" y="0"/>
          <a:chExt cx="0" cy="0"/>
        </a:xfrm>
      </p:grpSpPr>
      <p:sp>
        <p:nvSpPr>
          <p:cNvPr id="116" name="Google Shape;116;p63"/>
          <p:cNvSpPr txBox="1">
            <a:spLocks noGrp="1"/>
          </p:cNvSpPr>
          <p:nvPr>
            <p:ph type="title"/>
          </p:nvPr>
        </p:nvSpPr>
        <p:spPr>
          <a:xfrm>
            <a:off x="2108548" y="4947781"/>
            <a:ext cx="7974904" cy="105186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2000"/>
              <a:buFont typeface="Arial"/>
              <a:buNone/>
              <a:defRPr sz="2000" b="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3"/>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ur tekst: punane">
  <p:cSld name="Suur tekst: punane">
    <p:spTree>
      <p:nvGrpSpPr>
        <p:cNvPr id="1" name="Shape 118"/>
        <p:cNvGrpSpPr/>
        <p:nvPr/>
      </p:nvGrpSpPr>
      <p:grpSpPr>
        <a:xfrm>
          <a:off x="0" y="0"/>
          <a:ext cx="0" cy="0"/>
          <a:chOff x="0" y="0"/>
          <a:chExt cx="0" cy="0"/>
        </a:xfrm>
      </p:grpSpPr>
      <p:sp>
        <p:nvSpPr>
          <p:cNvPr id="119" name="Google Shape;119;p64"/>
          <p:cNvSpPr txBox="1">
            <a:spLocks noGrp="1"/>
          </p:cNvSpPr>
          <p:nvPr>
            <p:ph type="title"/>
          </p:nvPr>
        </p:nvSpPr>
        <p:spPr>
          <a:xfrm>
            <a:off x="818367" y="2532126"/>
            <a:ext cx="10555266"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CC3333"/>
              </a:buClr>
              <a:buSzPts val="17500"/>
              <a:buFont typeface="Arial"/>
              <a:buNone/>
              <a:defRPr sz="17500">
                <a:solidFill>
                  <a:srgbClr val="CC333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64"/>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
        <p:nvSpPr>
          <p:cNvPr id="121" name="Google Shape;121;p64"/>
          <p:cNvSpPr txBox="1">
            <a:spLocks noGrp="1"/>
          </p:cNvSpPr>
          <p:nvPr>
            <p:ph type="body" idx="1"/>
          </p:nvPr>
        </p:nvSpPr>
        <p:spPr>
          <a:xfrm>
            <a:off x="2204581" y="4529533"/>
            <a:ext cx="7878872" cy="8524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ur tekst: roheline">
  <p:cSld name="Suur tekst: roheline">
    <p:spTree>
      <p:nvGrpSpPr>
        <p:cNvPr id="1" name="Shape 122"/>
        <p:cNvGrpSpPr/>
        <p:nvPr/>
      </p:nvGrpSpPr>
      <p:grpSpPr>
        <a:xfrm>
          <a:off x="0" y="0"/>
          <a:ext cx="0" cy="0"/>
          <a:chOff x="0" y="0"/>
          <a:chExt cx="0" cy="0"/>
        </a:xfrm>
      </p:grpSpPr>
      <p:sp>
        <p:nvSpPr>
          <p:cNvPr id="123" name="Google Shape;123;p65"/>
          <p:cNvSpPr txBox="1">
            <a:spLocks noGrp="1"/>
          </p:cNvSpPr>
          <p:nvPr>
            <p:ph type="title"/>
          </p:nvPr>
        </p:nvSpPr>
        <p:spPr>
          <a:xfrm>
            <a:off x="818367" y="2532126"/>
            <a:ext cx="10555266"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00CC99"/>
              </a:buClr>
              <a:buSzPts val="17500"/>
              <a:buFont typeface="Arial"/>
              <a:buNone/>
              <a:defRPr sz="17500">
                <a:solidFill>
                  <a:srgbClr val="00CC9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65"/>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
        <p:nvSpPr>
          <p:cNvPr id="125" name="Google Shape;125;p65"/>
          <p:cNvSpPr txBox="1">
            <a:spLocks noGrp="1"/>
          </p:cNvSpPr>
          <p:nvPr>
            <p:ph type="body" idx="1"/>
          </p:nvPr>
        </p:nvSpPr>
        <p:spPr>
          <a:xfrm>
            <a:off x="2204581" y="4529533"/>
            <a:ext cx="7878872" cy="8524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ur tekst: lilla">
  <p:cSld name="Suur tekst: lilla">
    <p:spTree>
      <p:nvGrpSpPr>
        <p:cNvPr id="1" name="Shape 126"/>
        <p:cNvGrpSpPr/>
        <p:nvPr/>
      </p:nvGrpSpPr>
      <p:grpSpPr>
        <a:xfrm>
          <a:off x="0" y="0"/>
          <a:ext cx="0" cy="0"/>
          <a:chOff x="0" y="0"/>
          <a:chExt cx="0" cy="0"/>
        </a:xfrm>
      </p:grpSpPr>
      <p:sp>
        <p:nvSpPr>
          <p:cNvPr id="127" name="Google Shape;127;p66"/>
          <p:cNvSpPr txBox="1">
            <a:spLocks noGrp="1"/>
          </p:cNvSpPr>
          <p:nvPr>
            <p:ph type="title"/>
          </p:nvPr>
        </p:nvSpPr>
        <p:spPr>
          <a:xfrm>
            <a:off x="818367" y="2532126"/>
            <a:ext cx="10555266"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333366"/>
              </a:buClr>
              <a:buSzPts val="17500"/>
              <a:buFont typeface="Arial"/>
              <a:buNone/>
              <a:defRPr sz="17500">
                <a:solidFill>
                  <a:srgbClr val="3333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66"/>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
        <p:nvSpPr>
          <p:cNvPr id="129" name="Google Shape;129;p66"/>
          <p:cNvSpPr txBox="1">
            <a:spLocks noGrp="1"/>
          </p:cNvSpPr>
          <p:nvPr>
            <p:ph type="body" idx="1"/>
          </p:nvPr>
        </p:nvSpPr>
        <p:spPr>
          <a:xfrm>
            <a:off x="2204581" y="4529533"/>
            <a:ext cx="7878872" cy="85248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0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ur fotoslaid">
  <p:cSld name="Suur fotoslaid">
    <p:spTree>
      <p:nvGrpSpPr>
        <p:cNvPr id="1" name="Shape 130"/>
        <p:cNvGrpSpPr/>
        <p:nvPr/>
      </p:nvGrpSpPr>
      <p:grpSpPr>
        <a:xfrm>
          <a:off x="0" y="0"/>
          <a:ext cx="0" cy="0"/>
          <a:chOff x="0" y="0"/>
          <a:chExt cx="0" cy="0"/>
        </a:xfrm>
      </p:grpSpPr>
      <p:sp>
        <p:nvSpPr>
          <p:cNvPr id="131" name="Google Shape;131;p67"/>
          <p:cNvSpPr>
            <a:spLocks noGrp="1"/>
          </p:cNvSpPr>
          <p:nvPr>
            <p:ph type="pic" idx="2"/>
          </p:nvPr>
        </p:nvSpPr>
        <p:spPr>
          <a:xfrm>
            <a:off x="0" y="1"/>
            <a:ext cx="12191999" cy="6857999"/>
          </a:xfrm>
          <a:prstGeom prst="rect">
            <a:avLst/>
          </a:prstGeom>
          <a:noFill/>
          <a:ln>
            <a:noFill/>
          </a:ln>
        </p:spPr>
      </p:sp>
      <p:sp>
        <p:nvSpPr>
          <p:cNvPr id="132" name="Google Shape;132;p67"/>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õpuslaid: aitäh">
  <p:cSld name="Lõpuslaid: aitäh">
    <p:spTree>
      <p:nvGrpSpPr>
        <p:cNvPr id="1" name="Shape 133"/>
        <p:cNvGrpSpPr/>
        <p:nvPr/>
      </p:nvGrpSpPr>
      <p:grpSpPr>
        <a:xfrm>
          <a:off x="0" y="0"/>
          <a:ext cx="0" cy="0"/>
          <a:chOff x="0" y="0"/>
          <a:chExt cx="0" cy="0"/>
        </a:xfrm>
      </p:grpSpPr>
      <p:sp>
        <p:nvSpPr>
          <p:cNvPr id="134" name="Google Shape;134;p68"/>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rgbClr val="7F7F7F"/>
                </a:solidFill>
                <a:latin typeface="Arial"/>
                <a:ea typeface="Arial"/>
                <a:cs typeface="Arial"/>
                <a:sym typeface="Arial"/>
              </a:rPr>
              <a:t>#TARTU2024 | @TARTU2024 | WWW.TARTU2024.EE</a:t>
            </a:r>
            <a:endParaRPr sz="1200">
              <a:solidFill>
                <a:srgbClr val="7F7F7F"/>
              </a:solidFill>
              <a:latin typeface="Arial"/>
              <a:ea typeface="Arial"/>
              <a:cs typeface="Arial"/>
              <a:sym typeface="Arial"/>
            </a:endParaRPr>
          </a:p>
        </p:txBody>
      </p:sp>
      <p:sp>
        <p:nvSpPr>
          <p:cNvPr id="135" name="Google Shape;135;p68"/>
          <p:cNvSpPr txBox="1"/>
          <p:nvPr/>
        </p:nvSpPr>
        <p:spPr>
          <a:xfrm>
            <a:off x="0" y="1590805"/>
            <a:ext cx="12192000" cy="27853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7500" b="1" i="0">
                <a:solidFill>
                  <a:srgbClr val="CC3333"/>
                </a:solidFill>
                <a:latin typeface="Arial"/>
                <a:ea typeface="Arial"/>
                <a:cs typeface="Arial"/>
                <a:sym typeface="Arial"/>
              </a:rPr>
              <a:t>Aitäh!</a:t>
            </a:r>
            <a:endParaRPr/>
          </a:p>
        </p:txBody>
      </p:sp>
      <p:sp>
        <p:nvSpPr>
          <p:cNvPr id="136" name="Google Shape;136;p68"/>
          <p:cNvSpPr txBox="1"/>
          <p:nvPr/>
        </p:nvSpPr>
        <p:spPr>
          <a:xfrm>
            <a:off x="1002084" y="4559473"/>
            <a:ext cx="1019618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#Tartu2024  #Elva2024  #Kambja2024  #Kastre2024  #Luunja2024 #Nõo2024  #Peipsiääre2024  #Põlva2024  #Räpina2024  #Kanepi2024 #Valga2024  #Otepää2024  #Tõrva2024  #Võru2024  #Antsla2024 #Rõuge2024  #Setomaa2024  #Viljandi2024</a:t>
            </a:r>
            <a:endParaRPr sz="2000">
              <a:solidFill>
                <a:schemeClr val="dk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õpuslaid: 1">
  <p:cSld name="Lõpuslaid: 1">
    <p:spTree>
      <p:nvGrpSpPr>
        <p:cNvPr id="1" name="Shape 137"/>
        <p:cNvGrpSpPr/>
        <p:nvPr/>
      </p:nvGrpSpPr>
      <p:grpSpPr>
        <a:xfrm>
          <a:off x="0" y="0"/>
          <a:ext cx="0" cy="0"/>
          <a:chOff x="0" y="0"/>
          <a:chExt cx="0" cy="0"/>
        </a:xfrm>
      </p:grpSpPr>
      <p:pic>
        <p:nvPicPr>
          <p:cNvPr id="138" name="Google Shape;138;p6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9" name="Google Shape;139;p69"/>
          <p:cNvSpPr txBox="1"/>
          <p:nvPr/>
        </p:nvSpPr>
        <p:spPr>
          <a:xfrm>
            <a:off x="801665" y="3429000"/>
            <a:ext cx="4484318" cy="20159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0" b="1" i="0">
                <a:solidFill>
                  <a:schemeClr val="lt1"/>
                </a:solidFill>
                <a:latin typeface="Arial"/>
                <a:ea typeface="Arial"/>
                <a:cs typeface="Arial"/>
                <a:sym typeface="Arial"/>
              </a:rPr>
              <a:t>Aitäh!</a:t>
            </a:r>
            <a:endParaRPr/>
          </a:p>
        </p:txBody>
      </p:sp>
      <p:sp>
        <p:nvSpPr>
          <p:cNvPr id="140" name="Google Shape;140;p69"/>
          <p:cNvSpPr txBox="1"/>
          <p:nvPr/>
        </p:nvSpPr>
        <p:spPr>
          <a:xfrm>
            <a:off x="801665" y="5703180"/>
            <a:ext cx="6513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#TARTU2024 | @TARTU2024 | WWW.TARTU2024.EE</a:t>
            </a:r>
            <a:endParaRPr sz="2000">
              <a:solidFill>
                <a:schemeClr val="lt1"/>
              </a:solidFill>
              <a:latin typeface="Arial"/>
              <a:ea typeface="Arial"/>
              <a:cs typeface="Arial"/>
              <a:sym typeface="Arial"/>
            </a:endParaRPr>
          </a:p>
        </p:txBody>
      </p:sp>
      <p:pic>
        <p:nvPicPr>
          <p:cNvPr id="141" name="Google Shape;141;p69"/>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õpuslaid: 2">
  <p:cSld name="Lõpuslaid: 2">
    <p:spTree>
      <p:nvGrpSpPr>
        <p:cNvPr id="1" name="Shape 142"/>
        <p:cNvGrpSpPr/>
        <p:nvPr/>
      </p:nvGrpSpPr>
      <p:grpSpPr>
        <a:xfrm>
          <a:off x="0" y="0"/>
          <a:ext cx="0" cy="0"/>
          <a:chOff x="0" y="0"/>
          <a:chExt cx="0" cy="0"/>
        </a:xfrm>
      </p:grpSpPr>
      <p:pic>
        <p:nvPicPr>
          <p:cNvPr id="143" name="Google Shape;143;p7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4" name="Google Shape;144;p70"/>
          <p:cNvSpPr txBox="1"/>
          <p:nvPr/>
        </p:nvSpPr>
        <p:spPr>
          <a:xfrm>
            <a:off x="801665" y="3429000"/>
            <a:ext cx="4484318" cy="20159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0" b="1" i="0">
                <a:solidFill>
                  <a:schemeClr val="lt1"/>
                </a:solidFill>
                <a:latin typeface="Arial"/>
                <a:ea typeface="Arial"/>
                <a:cs typeface="Arial"/>
                <a:sym typeface="Arial"/>
              </a:rPr>
              <a:t>Aitäh!</a:t>
            </a:r>
            <a:endParaRPr/>
          </a:p>
        </p:txBody>
      </p:sp>
      <p:sp>
        <p:nvSpPr>
          <p:cNvPr id="145" name="Google Shape;145;p70"/>
          <p:cNvSpPr txBox="1"/>
          <p:nvPr/>
        </p:nvSpPr>
        <p:spPr>
          <a:xfrm>
            <a:off x="801665" y="5703180"/>
            <a:ext cx="6513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#TARTU2024 | @TARTU2024 | WWW.TARTU2024.EE</a:t>
            </a:r>
            <a:endParaRPr sz="2000">
              <a:solidFill>
                <a:schemeClr val="lt1"/>
              </a:solidFill>
              <a:latin typeface="Arial"/>
              <a:ea typeface="Arial"/>
              <a:cs typeface="Arial"/>
              <a:sym typeface="Arial"/>
            </a:endParaRPr>
          </a:p>
        </p:txBody>
      </p:sp>
      <p:pic>
        <p:nvPicPr>
          <p:cNvPr id="146" name="Google Shape;146;p70"/>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ur fotoslaid">
  <p:cSld name="1_Suur fotoslaid">
    <p:spTree>
      <p:nvGrpSpPr>
        <p:cNvPr id="1" name="Shape 25"/>
        <p:cNvGrpSpPr/>
        <p:nvPr/>
      </p:nvGrpSpPr>
      <p:grpSpPr>
        <a:xfrm>
          <a:off x="0" y="0"/>
          <a:ext cx="0" cy="0"/>
          <a:chOff x="0" y="0"/>
          <a:chExt cx="0" cy="0"/>
        </a:xfrm>
      </p:grpSpPr>
      <p:sp>
        <p:nvSpPr>
          <p:cNvPr id="26" name="Google Shape;26;p43"/>
          <p:cNvSpPr>
            <a:spLocks noGrp="1"/>
          </p:cNvSpPr>
          <p:nvPr>
            <p:ph type="pic" idx="2"/>
          </p:nvPr>
        </p:nvSpPr>
        <p:spPr>
          <a:xfrm>
            <a:off x="0" y="1"/>
            <a:ext cx="12191999" cy="6857999"/>
          </a:xfrm>
          <a:prstGeom prst="rect">
            <a:avLst/>
          </a:prstGeom>
          <a:noFill/>
          <a:ln>
            <a:noFill/>
          </a:ln>
        </p:spPr>
      </p:sp>
      <p:sp>
        <p:nvSpPr>
          <p:cNvPr id="27" name="Google Shape;27;p43"/>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7F7F7F"/>
              </a:buClr>
              <a:buSzPts val="1200"/>
              <a:buFont typeface="Arial"/>
              <a:buNone/>
            </a:pPr>
            <a:r>
              <a:rPr lang="en-US" sz="1200" b="0" i="0" u="none" strike="noStrike" cap="none">
                <a:solidFill>
                  <a:srgbClr val="7F7F7F"/>
                </a:solidFill>
                <a:latin typeface="Arial"/>
                <a:ea typeface="Arial"/>
                <a:cs typeface="Arial"/>
                <a:sym typeface="Arial"/>
              </a:rPr>
              <a:t>#TARTU2024 | @TARTU2024 | WWW.TARTU2024.EE</a:t>
            </a:r>
            <a:endParaRPr sz="1200" b="0"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õpuslaid: 3">
  <p:cSld name="Lõpuslaid: 3">
    <p:spTree>
      <p:nvGrpSpPr>
        <p:cNvPr id="1" name="Shape 147"/>
        <p:cNvGrpSpPr/>
        <p:nvPr/>
      </p:nvGrpSpPr>
      <p:grpSpPr>
        <a:xfrm>
          <a:off x="0" y="0"/>
          <a:ext cx="0" cy="0"/>
          <a:chOff x="0" y="0"/>
          <a:chExt cx="0" cy="0"/>
        </a:xfrm>
      </p:grpSpPr>
      <p:pic>
        <p:nvPicPr>
          <p:cNvPr id="148" name="Google Shape;148;p7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9" name="Google Shape;149;p71"/>
          <p:cNvSpPr txBox="1"/>
          <p:nvPr/>
        </p:nvSpPr>
        <p:spPr>
          <a:xfrm>
            <a:off x="801665" y="3429000"/>
            <a:ext cx="4484318" cy="20159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0" b="1" i="0">
                <a:solidFill>
                  <a:schemeClr val="dk1"/>
                </a:solidFill>
                <a:latin typeface="Arial"/>
                <a:ea typeface="Arial"/>
                <a:cs typeface="Arial"/>
                <a:sym typeface="Arial"/>
              </a:rPr>
              <a:t>Aitäh!</a:t>
            </a:r>
            <a:endParaRPr/>
          </a:p>
        </p:txBody>
      </p:sp>
      <p:sp>
        <p:nvSpPr>
          <p:cNvPr id="150" name="Google Shape;150;p71"/>
          <p:cNvSpPr txBox="1"/>
          <p:nvPr/>
        </p:nvSpPr>
        <p:spPr>
          <a:xfrm>
            <a:off x="801665" y="5703180"/>
            <a:ext cx="6513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#TARTU2024 | @TARTU2024 | WWW.TARTU2024.EE</a:t>
            </a:r>
            <a:endParaRPr sz="2000">
              <a:solidFill>
                <a:schemeClr val="dk1"/>
              </a:solidFill>
              <a:latin typeface="Arial"/>
              <a:ea typeface="Arial"/>
              <a:cs typeface="Arial"/>
              <a:sym typeface="Arial"/>
            </a:endParaRPr>
          </a:p>
        </p:txBody>
      </p:sp>
      <p:pic>
        <p:nvPicPr>
          <p:cNvPr id="151" name="Google Shape;151;p71"/>
          <p:cNvPicPr preferRelativeResize="0"/>
          <p:nvPr/>
        </p:nvPicPr>
        <p:blipFill rotWithShape="1">
          <a:blip r:embed="rId3">
            <a:alphaModFix/>
          </a:blip>
          <a:srcRect/>
          <a:stretch/>
        </p:blipFill>
        <p:spPr>
          <a:xfrm>
            <a:off x="10671715" y="666974"/>
            <a:ext cx="957300" cy="63749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õpuslaid: 4">
  <p:cSld name="Lõpuslaid: 4">
    <p:spTree>
      <p:nvGrpSpPr>
        <p:cNvPr id="1" name="Shape 152"/>
        <p:cNvGrpSpPr/>
        <p:nvPr/>
      </p:nvGrpSpPr>
      <p:grpSpPr>
        <a:xfrm>
          <a:off x="0" y="0"/>
          <a:ext cx="0" cy="0"/>
          <a:chOff x="0" y="0"/>
          <a:chExt cx="0" cy="0"/>
        </a:xfrm>
      </p:grpSpPr>
      <p:pic>
        <p:nvPicPr>
          <p:cNvPr id="153" name="Google Shape;153;p7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4" name="Google Shape;154;p72"/>
          <p:cNvSpPr txBox="1"/>
          <p:nvPr/>
        </p:nvSpPr>
        <p:spPr>
          <a:xfrm>
            <a:off x="801665" y="3429000"/>
            <a:ext cx="4484318" cy="20159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0" b="1" i="0">
                <a:solidFill>
                  <a:schemeClr val="lt1"/>
                </a:solidFill>
                <a:latin typeface="Arial"/>
                <a:ea typeface="Arial"/>
                <a:cs typeface="Arial"/>
                <a:sym typeface="Arial"/>
              </a:rPr>
              <a:t>Aitäh!</a:t>
            </a:r>
            <a:endParaRPr/>
          </a:p>
        </p:txBody>
      </p:sp>
      <p:sp>
        <p:nvSpPr>
          <p:cNvPr id="155" name="Google Shape;155;p72"/>
          <p:cNvSpPr txBox="1"/>
          <p:nvPr/>
        </p:nvSpPr>
        <p:spPr>
          <a:xfrm>
            <a:off x="801665" y="5703180"/>
            <a:ext cx="6513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#TARTU2024 | @TARTU2024 | WWW.TARTU2024.EE</a:t>
            </a:r>
            <a:endParaRPr sz="2000">
              <a:solidFill>
                <a:schemeClr val="lt1"/>
              </a:solidFill>
              <a:latin typeface="Arial"/>
              <a:ea typeface="Arial"/>
              <a:cs typeface="Arial"/>
              <a:sym typeface="Arial"/>
            </a:endParaRPr>
          </a:p>
        </p:txBody>
      </p:sp>
      <p:pic>
        <p:nvPicPr>
          <p:cNvPr id="156" name="Google Shape;156;p72"/>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õpuslaid: 5">
  <p:cSld name="Lõpuslaid: 5">
    <p:spTree>
      <p:nvGrpSpPr>
        <p:cNvPr id="1" name="Shape 157"/>
        <p:cNvGrpSpPr/>
        <p:nvPr/>
      </p:nvGrpSpPr>
      <p:grpSpPr>
        <a:xfrm>
          <a:off x="0" y="0"/>
          <a:ext cx="0" cy="0"/>
          <a:chOff x="0" y="0"/>
          <a:chExt cx="0" cy="0"/>
        </a:xfrm>
      </p:grpSpPr>
      <p:pic>
        <p:nvPicPr>
          <p:cNvPr id="158" name="Google Shape;158;p7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9" name="Google Shape;159;p73"/>
          <p:cNvSpPr txBox="1"/>
          <p:nvPr/>
        </p:nvSpPr>
        <p:spPr>
          <a:xfrm>
            <a:off x="801665" y="3429000"/>
            <a:ext cx="4484318" cy="20159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0" b="1" i="0">
                <a:solidFill>
                  <a:schemeClr val="lt1"/>
                </a:solidFill>
                <a:latin typeface="Arial"/>
                <a:ea typeface="Arial"/>
                <a:cs typeface="Arial"/>
                <a:sym typeface="Arial"/>
              </a:rPr>
              <a:t>Aitäh!</a:t>
            </a:r>
            <a:endParaRPr/>
          </a:p>
        </p:txBody>
      </p:sp>
      <p:sp>
        <p:nvSpPr>
          <p:cNvPr id="160" name="Google Shape;160;p73"/>
          <p:cNvSpPr txBox="1"/>
          <p:nvPr/>
        </p:nvSpPr>
        <p:spPr>
          <a:xfrm>
            <a:off x="801665" y="5703180"/>
            <a:ext cx="6513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#TARTU2024 | @TARTU2024 | WWW.TARTU2024.EE</a:t>
            </a:r>
            <a:endParaRPr sz="2000">
              <a:solidFill>
                <a:schemeClr val="lt1"/>
              </a:solidFill>
              <a:latin typeface="Arial"/>
              <a:ea typeface="Arial"/>
              <a:cs typeface="Arial"/>
              <a:sym typeface="Arial"/>
            </a:endParaRPr>
          </a:p>
        </p:txBody>
      </p:sp>
      <p:pic>
        <p:nvPicPr>
          <p:cNvPr id="161" name="Google Shape;161;p73"/>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rojekti lõpuslaid: 1">
  <p:cSld name="Projekti lõpuslaid: 1">
    <p:spTree>
      <p:nvGrpSpPr>
        <p:cNvPr id="1" name="Shape 162"/>
        <p:cNvGrpSpPr/>
        <p:nvPr/>
      </p:nvGrpSpPr>
      <p:grpSpPr>
        <a:xfrm>
          <a:off x="0" y="0"/>
          <a:ext cx="0" cy="0"/>
          <a:chOff x="0" y="0"/>
          <a:chExt cx="0" cy="0"/>
        </a:xfrm>
      </p:grpSpPr>
      <p:pic>
        <p:nvPicPr>
          <p:cNvPr id="163" name="Google Shape;163;p7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4" name="Google Shape;164;p74"/>
          <p:cNvSpPr txBox="1"/>
          <p:nvPr/>
        </p:nvSpPr>
        <p:spPr>
          <a:xfrm>
            <a:off x="801665" y="3429000"/>
            <a:ext cx="4484318" cy="20159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0" b="1" i="0">
                <a:solidFill>
                  <a:schemeClr val="lt1"/>
                </a:solidFill>
                <a:latin typeface="Arial"/>
                <a:ea typeface="Arial"/>
                <a:cs typeface="Arial"/>
                <a:sym typeface="Arial"/>
              </a:rPr>
              <a:t>Aitäh!</a:t>
            </a:r>
            <a:endParaRPr/>
          </a:p>
        </p:txBody>
      </p:sp>
      <p:sp>
        <p:nvSpPr>
          <p:cNvPr id="165" name="Google Shape;165;p74"/>
          <p:cNvSpPr txBox="1"/>
          <p:nvPr/>
        </p:nvSpPr>
        <p:spPr>
          <a:xfrm>
            <a:off x="801665" y="5703180"/>
            <a:ext cx="6513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#TARTU2024 | @TARTU2024 | WWW.TARTU2024.EE</a:t>
            </a:r>
            <a:endParaRPr sz="2000">
              <a:solidFill>
                <a:schemeClr val="lt1"/>
              </a:solidFill>
              <a:latin typeface="Arial"/>
              <a:ea typeface="Arial"/>
              <a:cs typeface="Arial"/>
              <a:sym typeface="Arial"/>
            </a:endParaRPr>
          </a:p>
        </p:txBody>
      </p:sp>
      <p:pic>
        <p:nvPicPr>
          <p:cNvPr id="166" name="Google Shape;166;p74"/>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rojekti lõpuslaid: 2">
  <p:cSld name="Projekti lõpuslaid: 2">
    <p:spTree>
      <p:nvGrpSpPr>
        <p:cNvPr id="1" name="Shape 167"/>
        <p:cNvGrpSpPr/>
        <p:nvPr/>
      </p:nvGrpSpPr>
      <p:grpSpPr>
        <a:xfrm>
          <a:off x="0" y="0"/>
          <a:ext cx="0" cy="0"/>
          <a:chOff x="0" y="0"/>
          <a:chExt cx="0" cy="0"/>
        </a:xfrm>
      </p:grpSpPr>
      <p:pic>
        <p:nvPicPr>
          <p:cNvPr id="168" name="Google Shape;168;p7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9" name="Google Shape;169;p75"/>
          <p:cNvSpPr txBox="1"/>
          <p:nvPr/>
        </p:nvSpPr>
        <p:spPr>
          <a:xfrm>
            <a:off x="801665" y="3429000"/>
            <a:ext cx="4484318" cy="20159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0" b="1" i="0">
                <a:solidFill>
                  <a:schemeClr val="lt1"/>
                </a:solidFill>
                <a:latin typeface="Arial"/>
                <a:ea typeface="Arial"/>
                <a:cs typeface="Arial"/>
                <a:sym typeface="Arial"/>
              </a:rPr>
              <a:t>Aitäh!</a:t>
            </a:r>
            <a:endParaRPr/>
          </a:p>
        </p:txBody>
      </p:sp>
      <p:sp>
        <p:nvSpPr>
          <p:cNvPr id="170" name="Google Shape;170;p75"/>
          <p:cNvSpPr txBox="1"/>
          <p:nvPr/>
        </p:nvSpPr>
        <p:spPr>
          <a:xfrm>
            <a:off x="801665" y="5703180"/>
            <a:ext cx="6513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#TARTU2024 | @TARTU2024 | WWW.TARTU2024.EE</a:t>
            </a:r>
            <a:endParaRPr sz="2000">
              <a:solidFill>
                <a:schemeClr val="lt1"/>
              </a:solidFill>
              <a:latin typeface="Arial"/>
              <a:ea typeface="Arial"/>
              <a:cs typeface="Arial"/>
              <a:sym typeface="Arial"/>
            </a:endParaRPr>
          </a:p>
        </p:txBody>
      </p:sp>
      <p:pic>
        <p:nvPicPr>
          <p:cNvPr id="171" name="Google Shape;171;p75"/>
          <p:cNvPicPr preferRelativeResize="0"/>
          <p:nvPr/>
        </p:nvPicPr>
        <p:blipFill rotWithShape="1">
          <a:blip r:embed="rId3">
            <a:alphaModFix/>
          </a:blip>
          <a:srcRect/>
          <a:stretch/>
        </p:blipFill>
        <p:spPr>
          <a:xfrm>
            <a:off x="10671715" y="666974"/>
            <a:ext cx="961183" cy="64008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rojekti lõpuslaid: 3">
  <p:cSld name="Projekti lõpuslaid: 3">
    <p:spTree>
      <p:nvGrpSpPr>
        <p:cNvPr id="1" name="Shape 172"/>
        <p:cNvGrpSpPr/>
        <p:nvPr/>
      </p:nvGrpSpPr>
      <p:grpSpPr>
        <a:xfrm>
          <a:off x="0" y="0"/>
          <a:ext cx="0" cy="0"/>
          <a:chOff x="0" y="0"/>
          <a:chExt cx="0" cy="0"/>
        </a:xfrm>
      </p:grpSpPr>
      <p:sp>
        <p:nvSpPr>
          <p:cNvPr id="173" name="Google Shape;173;p76"/>
          <p:cNvSpPr txBox="1"/>
          <p:nvPr/>
        </p:nvSpPr>
        <p:spPr>
          <a:xfrm>
            <a:off x="801665" y="3429000"/>
            <a:ext cx="4484318" cy="20159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500" b="1" i="0">
                <a:solidFill>
                  <a:schemeClr val="dk1"/>
                </a:solidFill>
                <a:latin typeface="Arial"/>
                <a:ea typeface="Arial"/>
                <a:cs typeface="Arial"/>
                <a:sym typeface="Arial"/>
              </a:rPr>
              <a:t>Aitäh!</a:t>
            </a:r>
            <a:endParaRPr/>
          </a:p>
        </p:txBody>
      </p:sp>
      <p:sp>
        <p:nvSpPr>
          <p:cNvPr id="174" name="Google Shape;174;p76"/>
          <p:cNvSpPr txBox="1"/>
          <p:nvPr/>
        </p:nvSpPr>
        <p:spPr>
          <a:xfrm>
            <a:off x="801665" y="5703180"/>
            <a:ext cx="65135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#TARTU2024 | @TARTU2024 | WWW.TARTU2024.EE</a:t>
            </a:r>
            <a:endParaRPr sz="2000">
              <a:solidFill>
                <a:schemeClr val="dk1"/>
              </a:solidFill>
              <a:latin typeface="Arial"/>
              <a:ea typeface="Arial"/>
              <a:cs typeface="Arial"/>
              <a:sym typeface="Arial"/>
            </a:endParaRPr>
          </a:p>
        </p:txBody>
      </p:sp>
      <p:pic>
        <p:nvPicPr>
          <p:cNvPr id="175" name="Google Shape;175;p76"/>
          <p:cNvPicPr preferRelativeResize="0"/>
          <p:nvPr/>
        </p:nvPicPr>
        <p:blipFill rotWithShape="1">
          <a:blip r:embed="rId2">
            <a:alphaModFix/>
          </a:blip>
          <a:srcRect/>
          <a:stretch/>
        </p:blipFill>
        <p:spPr>
          <a:xfrm>
            <a:off x="10671715" y="666974"/>
            <a:ext cx="957300" cy="63749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raafiku näidis: 1">
  <p:cSld name="Graafiku näidis: 1">
    <p:spTree>
      <p:nvGrpSpPr>
        <p:cNvPr id="1" name="Shape 176"/>
        <p:cNvGrpSpPr/>
        <p:nvPr/>
      </p:nvGrpSpPr>
      <p:grpSpPr>
        <a:xfrm>
          <a:off x="0" y="0"/>
          <a:ext cx="0" cy="0"/>
          <a:chOff x="0" y="0"/>
          <a:chExt cx="0" cy="0"/>
        </a:xfrm>
      </p:grpSpPr>
      <p:sp>
        <p:nvSpPr>
          <p:cNvPr id="177" name="Google Shape;177;p77"/>
          <p:cNvSpPr txBox="1"/>
          <p:nvPr/>
        </p:nvSpPr>
        <p:spPr>
          <a:xfrm>
            <a:off x="603622" y="333485"/>
            <a:ext cx="785188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a:solidFill>
                  <a:schemeClr val="dk1"/>
                </a:solidFill>
                <a:latin typeface="Arial"/>
                <a:ea typeface="Arial"/>
                <a:cs typeface="Arial"/>
                <a:sym typeface="Arial"/>
              </a:rPr>
              <a:t>Tabeli näidis:</a:t>
            </a:r>
            <a:endParaRPr sz="4400" b="1" i="0">
              <a:solidFill>
                <a:schemeClr val="dk1"/>
              </a:solidFill>
              <a:latin typeface="Arial"/>
              <a:ea typeface="Arial"/>
              <a:cs typeface="Arial"/>
              <a:sym typeface="Arial"/>
            </a:endParaRPr>
          </a:p>
        </p:txBody>
      </p:sp>
      <p:pic>
        <p:nvPicPr>
          <p:cNvPr id="178" name="Google Shape;178;p77"/>
          <p:cNvPicPr preferRelativeResize="0"/>
          <p:nvPr/>
        </p:nvPicPr>
        <p:blipFill rotWithShape="1">
          <a:blip r:embed="rId2">
            <a:alphaModFix/>
          </a:blip>
          <a:srcRect/>
          <a:stretch/>
        </p:blipFill>
        <p:spPr>
          <a:xfrm>
            <a:off x="3036570" y="1804235"/>
            <a:ext cx="6118860" cy="418338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Graafiku näidis: 2">
  <p:cSld name="Graafiku näidis: 2">
    <p:spTree>
      <p:nvGrpSpPr>
        <p:cNvPr id="1" name="Shape 179"/>
        <p:cNvGrpSpPr/>
        <p:nvPr/>
      </p:nvGrpSpPr>
      <p:grpSpPr>
        <a:xfrm>
          <a:off x="0" y="0"/>
          <a:ext cx="0" cy="0"/>
          <a:chOff x="0" y="0"/>
          <a:chExt cx="0" cy="0"/>
        </a:xfrm>
      </p:grpSpPr>
      <p:sp>
        <p:nvSpPr>
          <p:cNvPr id="180" name="Google Shape;180;p78"/>
          <p:cNvSpPr txBox="1"/>
          <p:nvPr/>
        </p:nvSpPr>
        <p:spPr>
          <a:xfrm>
            <a:off x="603622" y="333485"/>
            <a:ext cx="785188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a:solidFill>
                  <a:schemeClr val="dk1"/>
                </a:solidFill>
                <a:latin typeface="Arial"/>
                <a:ea typeface="Arial"/>
                <a:cs typeface="Arial"/>
                <a:sym typeface="Arial"/>
              </a:rPr>
              <a:t>Tabeli näidis:</a:t>
            </a:r>
            <a:endParaRPr sz="4400" b="1" i="0">
              <a:solidFill>
                <a:schemeClr val="dk1"/>
              </a:solidFill>
              <a:latin typeface="Arial"/>
              <a:ea typeface="Arial"/>
              <a:cs typeface="Arial"/>
              <a:sym typeface="Arial"/>
            </a:endParaRPr>
          </a:p>
        </p:txBody>
      </p:sp>
      <p:pic>
        <p:nvPicPr>
          <p:cNvPr id="181" name="Google Shape;181;p78"/>
          <p:cNvPicPr preferRelativeResize="0"/>
          <p:nvPr/>
        </p:nvPicPr>
        <p:blipFill rotWithShape="1">
          <a:blip r:embed="rId2">
            <a:alphaModFix/>
          </a:blip>
          <a:srcRect/>
          <a:stretch/>
        </p:blipFill>
        <p:spPr>
          <a:xfrm>
            <a:off x="1557897" y="2206160"/>
            <a:ext cx="9076207" cy="357409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raafiku näidis: 3">
  <p:cSld name="Graafiku näidis: 3">
    <p:spTree>
      <p:nvGrpSpPr>
        <p:cNvPr id="1" name="Shape 182"/>
        <p:cNvGrpSpPr/>
        <p:nvPr/>
      </p:nvGrpSpPr>
      <p:grpSpPr>
        <a:xfrm>
          <a:off x="0" y="0"/>
          <a:ext cx="0" cy="0"/>
          <a:chOff x="0" y="0"/>
          <a:chExt cx="0" cy="0"/>
        </a:xfrm>
      </p:grpSpPr>
      <p:sp>
        <p:nvSpPr>
          <p:cNvPr id="183" name="Google Shape;183;p79"/>
          <p:cNvSpPr txBox="1"/>
          <p:nvPr/>
        </p:nvSpPr>
        <p:spPr>
          <a:xfrm>
            <a:off x="603622" y="333485"/>
            <a:ext cx="785188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a:solidFill>
                  <a:schemeClr val="dk1"/>
                </a:solidFill>
                <a:latin typeface="Arial"/>
                <a:ea typeface="Arial"/>
                <a:cs typeface="Arial"/>
                <a:sym typeface="Arial"/>
              </a:rPr>
              <a:t>Graafiku näidis:</a:t>
            </a:r>
            <a:endParaRPr sz="4400" b="1" i="0">
              <a:solidFill>
                <a:schemeClr val="dk1"/>
              </a:solidFill>
              <a:latin typeface="Arial"/>
              <a:ea typeface="Arial"/>
              <a:cs typeface="Arial"/>
              <a:sym typeface="Arial"/>
            </a:endParaRPr>
          </a:p>
        </p:txBody>
      </p:sp>
      <p:pic>
        <p:nvPicPr>
          <p:cNvPr id="184" name="Google Shape;184;p79"/>
          <p:cNvPicPr preferRelativeResize="0"/>
          <p:nvPr/>
        </p:nvPicPr>
        <p:blipFill rotWithShape="1">
          <a:blip r:embed="rId2">
            <a:alphaModFix/>
          </a:blip>
          <a:srcRect/>
          <a:stretch/>
        </p:blipFill>
        <p:spPr>
          <a:xfrm>
            <a:off x="112859" y="1735836"/>
            <a:ext cx="11966282" cy="455676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raafiku näidis: 4">
  <p:cSld name="Graafiku näidis: 4">
    <p:spTree>
      <p:nvGrpSpPr>
        <p:cNvPr id="1" name="Shape 185"/>
        <p:cNvGrpSpPr/>
        <p:nvPr/>
      </p:nvGrpSpPr>
      <p:grpSpPr>
        <a:xfrm>
          <a:off x="0" y="0"/>
          <a:ext cx="0" cy="0"/>
          <a:chOff x="0" y="0"/>
          <a:chExt cx="0" cy="0"/>
        </a:xfrm>
      </p:grpSpPr>
      <p:pic>
        <p:nvPicPr>
          <p:cNvPr id="186" name="Google Shape;186;p80"/>
          <p:cNvPicPr preferRelativeResize="0"/>
          <p:nvPr/>
        </p:nvPicPr>
        <p:blipFill rotWithShape="1">
          <a:blip r:embed="rId2">
            <a:alphaModFix/>
          </a:blip>
          <a:srcRect/>
          <a:stretch/>
        </p:blipFill>
        <p:spPr>
          <a:xfrm>
            <a:off x="903643" y="1000461"/>
            <a:ext cx="9997438" cy="5623560"/>
          </a:xfrm>
          <a:prstGeom prst="rect">
            <a:avLst/>
          </a:prstGeom>
          <a:noFill/>
          <a:ln>
            <a:noFill/>
          </a:ln>
        </p:spPr>
      </p:pic>
      <p:sp>
        <p:nvSpPr>
          <p:cNvPr id="187" name="Google Shape;187;p80"/>
          <p:cNvSpPr txBox="1"/>
          <p:nvPr/>
        </p:nvSpPr>
        <p:spPr>
          <a:xfrm>
            <a:off x="603622" y="333485"/>
            <a:ext cx="785188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a:solidFill>
                  <a:schemeClr val="dk1"/>
                </a:solidFill>
                <a:latin typeface="Arial"/>
                <a:ea typeface="Arial"/>
                <a:cs typeface="Arial"/>
                <a:sym typeface="Arial"/>
              </a:rPr>
              <a:t>Graafiku näidis:</a:t>
            </a:r>
            <a:endParaRPr sz="4400" b="1" i="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suslaid: pealkiri; kaks tulpa">
  <p:cSld name="Sisuslaid: pealkiri; kaks tulpa">
    <p:spTree>
      <p:nvGrpSpPr>
        <p:cNvPr id="1" name="Shape 28"/>
        <p:cNvGrpSpPr/>
        <p:nvPr/>
      </p:nvGrpSpPr>
      <p:grpSpPr>
        <a:xfrm>
          <a:off x="0" y="0"/>
          <a:ext cx="0" cy="0"/>
          <a:chOff x="0" y="0"/>
          <a:chExt cx="0" cy="0"/>
        </a:xfrm>
      </p:grpSpPr>
      <p:sp>
        <p:nvSpPr>
          <p:cNvPr id="29" name="Google Shape;29;p44"/>
          <p:cNvSpPr txBox="1">
            <a:spLocks noGrp="1"/>
          </p:cNvSpPr>
          <p:nvPr>
            <p:ph type="body" idx="1"/>
          </p:nvPr>
        </p:nvSpPr>
        <p:spPr>
          <a:xfrm>
            <a:off x="575154" y="1867296"/>
            <a:ext cx="5061558" cy="433563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4"/>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4"/>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u="none" strike="noStrike" cap="none">
                <a:solidFill>
                  <a:srgbClr val="7F7F7F"/>
                </a:solidFill>
                <a:latin typeface="Arial"/>
                <a:ea typeface="Arial"/>
                <a:cs typeface="Arial"/>
                <a:sym typeface="Arial"/>
              </a:rPr>
              <a:t>#TARTU2024 | @TARTU2024 | WWW.TARTU2024.EE</a:t>
            </a:r>
            <a:endParaRPr sz="1200" b="0" i="0" u="none" strike="noStrike" cap="none">
              <a:solidFill>
                <a:srgbClr val="7F7F7F"/>
              </a:solidFill>
              <a:latin typeface="Arial"/>
              <a:ea typeface="Arial"/>
              <a:cs typeface="Arial"/>
              <a:sym typeface="Arial"/>
            </a:endParaRPr>
          </a:p>
        </p:txBody>
      </p:sp>
      <p:sp>
        <p:nvSpPr>
          <p:cNvPr id="32" name="Google Shape;32;p44"/>
          <p:cNvSpPr txBox="1">
            <a:spLocks noGrp="1"/>
          </p:cNvSpPr>
          <p:nvPr>
            <p:ph type="body" idx="2"/>
          </p:nvPr>
        </p:nvSpPr>
        <p:spPr>
          <a:xfrm>
            <a:off x="6029196" y="1867296"/>
            <a:ext cx="5061558" cy="433563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ärvid">
  <p:cSld name="Värvid">
    <p:spTree>
      <p:nvGrpSpPr>
        <p:cNvPr id="1" name="Shape 188"/>
        <p:cNvGrpSpPr/>
        <p:nvPr/>
      </p:nvGrpSpPr>
      <p:grpSpPr>
        <a:xfrm>
          <a:off x="0" y="0"/>
          <a:ext cx="0" cy="0"/>
          <a:chOff x="0" y="0"/>
          <a:chExt cx="0" cy="0"/>
        </a:xfrm>
      </p:grpSpPr>
      <p:pic>
        <p:nvPicPr>
          <p:cNvPr id="189" name="Google Shape;189;p8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acebook Event Cover: Näidis">
  <p:cSld name="Facebook Event Cover: Näidis">
    <p:spTree>
      <p:nvGrpSpPr>
        <p:cNvPr id="1" name="Shape 190"/>
        <p:cNvGrpSpPr/>
        <p:nvPr/>
      </p:nvGrpSpPr>
      <p:grpSpPr>
        <a:xfrm>
          <a:off x="0" y="0"/>
          <a:ext cx="0" cy="0"/>
          <a:chOff x="0" y="0"/>
          <a:chExt cx="0" cy="0"/>
        </a:xfrm>
      </p:grpSpPr>
      <p:pic>
        <p:nvPicPr>
          <p:cNvPr id="191" name="Google Shape;191;p8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acebook Event Cover: Põhi">
  <p:cSld name="Facebook Event Cover: Põhi">
    <p:spTree>
      <p:nvGrpSpPr>
        <p:cNvPr id="1" name="Shape 192"/>
        <p:cNvGrpSpPr/>
        <p:nvPr/>
      </p:nvGrpSpPr>
      <p:grpSpPr>
        <a:xfrm>
          <a:off x="0" y="0"/>
          <a:ext cx="0" cy="0"/>
          <a:chOff x="0" y="0"/>
          <a:chExt cx="0" cy="0"/>
        </a:xfrm>
      </p:grpSpPr>
      <p:sp>
        <p:nvSpPr>
          <p:cNvPr id="193" name="Google Shape;193;p83"/>
          <p:cNvSpPr>
            <a:spLocks noGrp="1"/>
          </p:cNvSpPr>
          <p:nvPr>
            <p:ph type="pic" idx="2"/>
          </p:nvPr>
        </p:nvSpPr>
        <p:spPr>
          <a:xfrm>
            <a:off x="0" y="0"/>
            <a:ext cx="12192000" cy="6858000"/>
          </a:xfrm>
          <a:prstGeom prst="rect">
            <a:avLst/>
          </a:prstGeom>
          <a:noFill/>
          <a:ln>
            <a:noFill/>
          </a:ln>
        </p:spPr>
      </p:sp>
      <p:sp>
        <p:nvSpPr>
          <p:cNvPr id="194" name="Google Shape;194;p83"/>
          <p:cNvSpPr txBox="1">
            <a:spLocks noGrp="1"/>
          </p:cNvSpPr>
          <p:nvPr>
            <p:ph type="title"/>
          </p:nvPr>
        </p:nvSpPr>
        <p:spPr>
          <a:xfrm>
            <a:off x="994700" y="4727569"/>
            <a:ext cx="10386891" cy="4909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6200"/>
              <a:buFont typeface="Arial"/>
              <a:buNone/>
              <a:defRPr sz="62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83"/>
          <p:cNvSpPr txBox="1">
            <a:spLocks noGrp="1"/>
          </p:cNvSpPr>
          <p:nvPr>
            <p:ph type="body" idx="1"/>
          </p:nvPr>
        </p:nvSpPr>
        <p:spPr>
          <a:xfrm>
            <a:off x="995363" y="5603143"/>
            <a:ext cx="5257800" cy="37928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b="1"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valine sisuslaid - tekst/pilt">
  <p:cSld name="Tavaline sisuslaid - tekst/pilt">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84"/>
          <p:cNvSpPr txBox="1">
            <a:spLocks noGrp="1"/>
          </p:cNvSpPr>
          <p:nvPr>
            <p:ph type="body" idx="1"/>
          </p:nvPr>
        </p:nvSpPr>
        <p:spPr>
          <a:xfrm>
            <a:off x="1007435" y="2084850"/>
            <a:ext cx="4986965" cy="40413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64045" algn="l">
              <a:lnSpc>
                <a:spcPct val="90000"/>
              </a:lnSpc>
              <a:spcBef>
                <a:spcPts val="500"/>
              </a:spcBef>
              <a:spcAft>
                <a:spcPts val="0"/>
              </a:spcAft>
              <a:buClr>
                <a:schemeClr val="dk1"/>
              </a:buClr>
              <a:buSzPts val="2133"/>
              <a:buChar char="•"/>
              <a:defRPr sz="2133"/>
            </a:lvl4pPr>
            <a:lvl5pPr marL="2286000" lvl="4" indent="-347154" algn="l">
              <a:lnSpc>
                <a:spcPct val="90000"/>
              </a:lnSpc>
              <a:spcBef>
                <a:spcPts val="500"/>
              </a:spcBef>
              <a:spcAft>
                <a:spcPts val="0"/>
              </a:spcAft>
              <a:buClr>
                <a:schemeClr val="dk1"/>
              </a:buClr>
              <a:buSzPts val="1867"/>
              <a:buChar char="•"/>
              <a:defRPr sz="1867"/>
            </a:lvl5pPr>
            <a:lvl6pPr marL="2743200" lvl="5" indent="-381000" algn="l">
              <a:lnSpc>
                <a:spcPct val="90000"/>
              </a:lnSpc>
              <a:spcBef>
                <a:spcPts val="500"/>
              </a:spcBef>
              <a:spcAft>
                <a:spcPts val="0"/>
              </a:spcAft>
              <a:buClr>
                <a:schemeClr val="dk1"/>
              </a:buClr>
              <a:buSzPts val="2400"/>
              <a:buChar char="•"/>
              <a:defRPr sz="2400"/>
            </a:lvl6pPr>
            <a:lvl7pPr marL="3200400" lvl="6" indent="-381000" algn="l">
              <a:lnSpc>
                <a:spcPct val="90000"/>
              </a:lnSpc>
              <a:spcBef>
                <a:spcPts val="500"/>
              </a:spcBef>
              <a:spcAft>
                <a:spcPts val="0"/>
              </a:spcAft>
              <a:buClr>
                <a:schemeClr val="dk1"/>
              </a:buClr>
              <a:buSzPts val="2400"/>
              <a:buChar char="•"/>
              <a:defRPr sz="2400"/>
            </a:lvl7pPr>
            <a:lvl8pPr marL="3657600" lvl="7" indent="-381000" algn="l">
              <a:lnSpc>
                <a:spcPct val="90000"/>
              </a:lnSpc>
              <a:spcBef>
                <a:spcPts val="500"/>
              </a:spcBef>
              <a:spcAft>
                <a:spcPts val="0"/>
              </a:spcAft>
              <a:buClr>
                <a:schemeClr val="dk1"/>
              </a:buClr>
              <a:buSzPts val="2400"/>
              <a:buChar char="•"/>
              <a:defRPr sz="2400"/>
            </a:lvl8pPr>
            <a:lvl9pPr marL="4114800" lvl="8" indent="-381000" algn="l">
              <a:lnSpc>
                <a:spcPct val="90000"/>
              </a:lnSpc>
              <a:spcBef>
                <a:spcPts val="500"/>
              </a:spcBef>
              <a:spcAft>
                <a:spcPts val="0"/>
              </a:spcAft>
              <a:buClr>
                <a:schemeClr val="dk1"/>
              </a:buClr>
              <a:buSzPts val="2400"/>
              <a:buChar char="•"/>
              <a:defRPr sz="2400"/>
            </a:lvl9pPr>
          </a:lstStyle>
          <a:p>
            <a:endParaRPr/>
          </a:p>
        </p:txBody>
      </p:sp>
      <p:sp>
        <p:nvSpPr>
          <p:cNvPr id="198" name="Google Shape;198;p84"/>
          <p:cNvSpPr txBox="1">
            <a:spLocks noGrp="1"/>
          </p:cNvSpPr>
          <p:nvPr>
            <p:ph type="body" idx="2"/>
          </p:nvPr>
        </p:nvSpPr>
        <p:spPr>
          <a:xfrm>
            <a:off x="6197600" y="2084850"/>
            <a:ext cx="4986965" cy="40413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81000" algn="l">
              <a:lnSpc>
                <a:spcPct val="90000"/>
              </a:lnSpc>
              <a:spcBef>
                <a:spcPts val="500"/>
              </a:spcBef>
              <a:spcAft>
                <a:spcPts val="0"/>
              </a:spcAft>
              <a:buClr>
                <a:schemeClr val="dk1"/>
              </a:buClr>
              <a:buSzPts val="2400"/>
              <a:buChar char="•"/>
              <a:defRPr sz="2400"/>
            </a:lvl2pPr>
            <a:lvl3pPr marL="1371600" lvl="2" indent="-381000" algn="l">
              <a:lnSpc>
                <a:spcPct val="90000"/>
              </a:lnSpc>
              <a:spcBef>
                <a:spcPts val="500"/>
              </a:spcBef>
              <a:spcAft>
                <a:spcPts val="0"/>
              </a:spcAft>
              <a:buClr>
                <a:schemeClr val="dk1"/>
              </a:buClr>
              <a:buSzPts val="2400"/>
              <a:buChar char="•"/>
              <a:defRPr sz="2400"/>
            </a:lvl3pPr>
            <a:lvl4pPr marL="1828800" lvl="3" indent="-364045" algn="l">
              <a:lnSpc>
                <a:spcPct val="90000"/>
              </a:lnSpc>
              <a:spcBef>
                <a:spcPts val="500"/>
              </a:spcBef>
              <a:spcAft>
                <a:spcPts val="0"/>
              </a:spcAft>
              <a:buClr>
                <a:schemeClr val="dk1"/>
              </a:buClr>
              <a:buSzPts val="2133"/>
              <a:buChar char="•"/>
              <a:defRPr sz="2133"/>
            </a:lvl4pPr>
            <a:lvl5pPr marL="2286000" lvl="4" indent="-347154" algn="l">
              <a:lnSpc>
                <a:spcPct val="90000"/>
              </a:lnSpc>
              <a:spcBef>
                <a:spcPts val="500"/>
              </a:spcBef>
              <a:spcAft>
                <a:spcPts val="0"/>
              </a:spcAft>
              <a:buClr>
                <a:schemeClr val="dk1"/>
              </a:buClr>
              <a:buSzPts val="1867"/>
              <a:buChar char="•"/>
              <a:defRPr sz="1867"/>
            </a:lvl5pPr>
            <a:lvl6pPr marL="2743200" lvl="5" indent="-381000" algn="l">
              <a:lnSpc>
                <a:spcPct val="90000"/>
              </a:lnSpc>
              <a:spcBef>
                <a:spcPts val="500"/>
              </a:spcBef>
              <a:spcAft>
                <a:spcPts val="0"/>
              </a:spcAft>
              <a:buClr>
                <a:schemeClr val="dk1"/>
              </a:buClr>
              <a:buSzPts val="2400"/>
              <a:buChar char="•"/>
              <a:defRPr sz="2400"/>
            </a:lvl6pPr>
            <a:lvl7pPr marL="3200400" lvl="6" indent="-381000" algn="l">
              <a:lnSpc>
                <a:spcPct val="90000"/>
              </a:lnSpc>
              <a:spcBef>
                <a:spcPts val="500"/>
              </a:spcBef>
              <a:spcAft>
                <a:spcPts val="0"/>
              </a:spcAft>
              <a:buClr>
                <a:schemeClr val="dk1"/>
              </a:buClr>
              <a:buSzPts val="2400"/>
              <a:buChar char="•"/>
              <a:defRPr sz="2400"/>
            </a:lvl7pPr>
            <a:lvl8pPr marL="3657600" lvl="7" indent="-381000" algn="l">
              <a:lnSpc>
                <a:spcPct val="90000"/>
              </a:lnSpc>
              <a:spcBef>
                <a:spcPts val="500"/>
              </a:spcBef>
              <a:spcAft>
                <a:spcPts val="0"/>
              </a:spcAft>
              <a:buClr>
                <a:schemeClr val="dk1"/>
              </a:buClr>
              <a:buSzPts val="2400"/>
              <a:buChar char="•"/>
              <a:defRPr sz="2400"/>
            </a:lvl8pPr>
            <a:lvl9pPr marL="4114800" lvl="8" indent="-381000" algn="l">
              <a:lnSpc>
                <a:spcPct val="90000"/>
              </a:lnSpc>
              <a:spcBef>
                <a:spcPts val="500"/>
              </a:spcBef>
              <a:spcAft>
                <a:spcPts val="0"/>
              </a:spcAft>
              <a:buClr>
                <a:schemeClr val="dk1"/>
              </a:buClr>
              <a:buSzPts val="2400"/>
              <a:buChar char="•"/>
              <a:defRPr sz="2400"/>
            </a:lvl9pPr>
          </a:lstStyle>
          <a:p>
            <a:endParaRPr/>
          </a:p>
        </p:txBody>
      </p:sp>
      <p:sp>
        <p:nvSpPr>
          <p:cNvPr id="199" name="Google Shape;199;p84"/>
          <p:cNvSpPr txBox="1">
            <a:spLocks noGrp="1"/>
          </p:cNvSpPr>
          <p:nvPr>
            <p:ph type="title"/>
          </p:nvPr>
        </p:nvSpPr>
        <p:spPr>
          <a:xfrm>
            <a:off x="979851" y="365787"/>
            <a:ext cx="10204715"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ahetiitelleht" type="secHead">
  <p:cSld name="SECTION_HEADER">
    <p:bg>
      <p:bgPr>
        <a:blipFill>
          <a:blip r:embed="rId2">
            <a:alphaModFix/>
          </a:blip>
          <a:stretch>
            <a:fillRect/>
          </a:stretch>
        </a:blipFill>
        <a:effectLst/>
      </p:bgPr>
    </p:bg>
    <p:spTree>
      <p:nvGrpSpPr>
        <p:cNvPr id="1" name="Shape 200"/>
        <p:cNvGrpSpPr/>
        <p:nvPr/>
      </p:nvGrpSpPr>
      <p:grpSpPr>
        <a:xfrm>
          <a:off x="0" y="0"/>
          <a:ext cx="0" cy="0"/>
          <a:chOff x="0" y="0"/>
          <a:chExt cx="0" cy="0"/>
        </a:xfrm>
      </p:grpSpPr>
      <p:sp>
        <p:nvSpPr>
          <p:cNvPr id="201" name="Google Shape;201;p8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Arial"/>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8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533"/>
              </a:spcBef>
              <a:spcAft>
                <a:spcPts val="0"/>
              </a:spcAft>
              <a:buClr>
                <a:schemeClr val="dk1"/>
              </a:buClr>
              <a:buSzPts val="2000"/>
              <a:buNone/>
              <a:defRPr sz="2667">
                <a:solidFill>
                  <a:schemeClr val="dk1"/>
                </a:solidFill>
              </a:defRPr>
            </a:lvl1pPr>
            <a:lvl2pPr marL="914400" lvl="1" indent="-228600" algn="l">
              <a:lnSpc>
                <a:spcPct val="90000"/>
              </a:lnSpc>
              <a:spcBef>
                <a:spcPts val="480"/>
              </a:spcBef>
              <a:spcAft>
                <a:spcPts val="0"/>
              </a:spcAft>
              <a:buClr>
                <a:srgbClr val="888888"/>
              </a:buClr>
              <a:buSzPts val="1800"/>
              <a:buNone/>
              <a:defRPr sz="2400">
                <a:solidFill>
                  <a:srgbClr val="888888"/>
                </a:solidFill>
              </a:defRPr>
            </a:lvl2pPr>
            <a:lvl3pPr marL="1371600" lvl="2" indent="-228600" algn="l">
              <a:lnSpc>
                <a:spcPct val="90000"/>
              </a:lnSpc>
              <a:spcBef>
                <a:spcPts val="427"/>
              </a:spcBef>
              <a:spcAft>
                <a:spcPts val="0"/>
              </a:spcAft>
              <a:buClr>
                <a:srgbClr val="888888"/>
              </a:buClr>
              <a:buSzPts val="1600"/>
              <a:buNone/>
              <a:defRPr sz="2133">
                <a:solidFill>
                  <a:srgbClr val="888888"/>
                </a:solidFill>
              </a:defRPr>
            </a:lvl3pPr>
            <a:lvl4pPr marL="1828800" lvl="3" indent="-228600" algn="l">
              <a:lnSpc>
                <a:spcPct val="90000"/>
              </a:lnSpc>
              <a:spcBef>
                <a:spcPts val="373"/>
              </a:spcBef>
              <a:spcAft>
                <a:spcPts val="0"/>
              </a:spcAft>
              <a:buClr>
                <a:srgbClr val="888888"/>
              </a:buClr>
              <a:buSzPts val="1400"/>
              <a:buNone/>
              <a:defRPr sz="1867">
                <a:solidFill>
                  <a:srgbClr val="888888"/>
                </a:solidFill>
              </a:defRPr>
            </a:lvl4pPr>
            <a:lvl5pPr marL="2286000" lvl="4" indent="-228600" algn="l">
              <a:lnSpc>
                <a:spcPct val="90000"/>
              </a:lnSpc>
              <a:spcBef>
                <a:spcPts val="373"/>
              </a:spcBef>
              <a:spcAft>
                <a:spcPts val="0"/>
              </a:spcAft>
              <a:buClr>
                <a:srgbClr val="888888"/>
              </a:buClr>
              <a:buSzPts val="1400"/>
              <a:buNone/>
              <a:defRPr sz="1867">
                <a:solidFill>
                  <a:srgbClr val="888888"/>
                </a:solidFill>
              </a:defRPr>
            </a:lvl5pPr>
            <a:lvl6pPr marL="2743200" lvl="5" indent="-228600" algn="l">
              <a:lnSpc>
                <a:spcPct val="90000"/>
              </a:lnSpc>
              <a:spcBef>
                <a:spcPts val="373"/>
              </a:spcBef>
              <a:spcAft>
                <a:spcPts val="0"/>
              </a:spcAft>
              <a:buClr>
                <a:srgbClr val="888888"/>
              </a:buClr>
              <a:buSzPts val="1400"/>
              <a:buNone/>
              <a:defRPr sz="1867">
                <a:solidFill>
                  <a:srgbClr val="888888"/>
                </a:solidFill>
              </a:defRPr>
            </a:lvl6pPr>
            <a:lvl7pPr marL="3200400" lvl="6" indent="-228600" algn="l">
              <a:lnSpc>
                <a:spcPct val="90000"/>
              </a:lnSpc>
              <a:spcBef>
                <a:spcPts val="373"/>
              </a:spcBef>
              <a:spcAft>
                <a:spcPts val="0"/>
              </a:spcAft>
              <a:buClr>
                <a:srgbClr val="888888"/>
              </a:buClr>
              <a:buSzPts val="1400"/>
              <a:buNone/>
              <a:defRPr sz="1867">
                <a:solidFill>
                  <a:srgbClr val="888888"/>
                </a:solidFill>
              </a:defRPr>
            </a:lvl7pPr>
            <a:lvl8pPr marL="3657600" lvl="7" indent="-228600" algn="l">
              <a:lnSpc>
                <a:spcPct val="90000"/>
              </a:lnSpc>
              <a:spcBef>
                <a:spcPts val="373"/>
              </a:spcBef>
              <a:spcAft>
                <a:spcPts val="0"/>
              </a:spcAft>
              <a:buClr>
                <a:srgbClr val="888888"/>
              </a:buClr>
              <a:buSzPts val="1400"/>
              <a:buNone/>
              <a:defRPr sz="1867">
                <a:solidFill>
                  <a:srgbClr val="888888"/>
                </a:solidFill>
              </a:defRPr>
            </a:lvl8pPr>
            <a:lvl9pPr marL="4114800" lvl="8" indent="-228600" algn="l">
              <a:lnSpc>
                <a:spcPct val="90000"/>
              </a:lnSpc>
              <a:spcBef>
                <a:spcPts val="373"/>
              </a:spcBef>
              <a:spcAft>
                <a:spcPts val="0"/>
              </a:spcAft>
              <a:buClr>
                <a:srgbClr val="888888"/>
              </a:buClr>
              <a:buSzPts val="1400"/>
              <a:buNone/>
              <a:defRPr sz="1867">
                <a:solidFill>
                  <a:srgbClr val="888888"/>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avaline sisuslaid - tekst/pi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07435" y="2084850"/>
            <a:ext cx="4986965" cy="4041313"/>
          </a:xfrm>
        </p:spPr>
        <p:txBody>
          <a:bodyPr/>
          <a:lstStyle>
            <a:lvl1pPr>
              <a:defRPr sz="2400"/>
            </a:lvl1pPr>
            <a:lvl2pPr>
              <a:defRPr sz="2400"/>
            </a:lvl2pPr>
            <a:lvl3pPr>
              <a:defRPr sz="2400"/>
            </a:lvl3pPr>
            <a:lvl4pPr>
              <a:defRPr sz="2133"/>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Content Placeholder 3"/>
          <p:cNvSpPr>
            <a:spLocks noGrp="1"/>
          </p:cNvSpPr>
          <p:nvPr>
            <p:ph sz="half" idx="2"/>
          </p:nvPr>
        </p:nvSpPr>
        <p:spPr>
          <a:xfrm>
            <a:off x="6197600" y="2084850"/>
            <a:ext cx="4986965" cy="4041313"/>
          </a:xfrm>
        </p:spPr>
        <p:txBody>
          <a:bodyPr/>
          <a:lstStyle>
            <a:lvl1pPr>
              <a:defRPr sz="2400"/>
            </a:lvl1pPr>
            <a:lvl2pPr>
              <a:defRPr sz="2400"/>
            </a:lvl2pPr>
            <a:lvl3pPr>
              <a:defRPr sz="2400"/>
            </a:lvl3pPr>
            <a:lvl4pPr>
              <a:defRPr sz="2133"/>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8" name="Title 1"/>
          <p:cNvSpPr>
            <a:spLocks noGrp="1"/>
          </p:cNvSpPr>
          <p:nvPr>
            <p:ph type="title"/>
          </p:nvPr>
        </p:nvSpPr>
        <p:spPr>
          <a:xfrm>
            <a:off x="979851" y="365787"/>
            <a:ext cx="10204715" cy="1143000"/>
          </a:xfrm>
        </p:spPr>
        <p:txBody>
          <a:bodyPr/>
          <a:lstStyle>
            <a:lvl1pPr algn="l">
              <a:defRPr/>
            </a:lvl1pPr>
          </a:lstStyle>
          <a:p>
            <a:r>
              <a:rPr lang="en-US" dirty="0"/>
              <a:t>Click to edit Master title style</a:t>
            </a:r>
            <a:endParaRPr lang="et-EE" dirty="0"/>
          </a:p>
        </p:txBody>
      </p:sp>
    </p:spTree>
    <p:extLst>
      <p:ext uri="{BB962C8B-B14F-4D97-AF65-F5344CB8AC3E}">
        <p14:creationId xmlns:p14="http://schemas.microsoft.com/office/powerpoint/2010/main" val="635215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isuslaid: pealkiri ja alapealkiri; üks tulp">
  <p:cSld name="1_Sisuslaid: pealkiri ja alapealkiri; üks tulp">
    <p:spTree>
      <p:nvGrpSpPr>
        <p:cNvPr id="1" name="Shape 33"/>
        <p:cNvGrpSpPr/>
        <p:nvPr/>
      </p:nvGrpSpPr>
      <p:grpSpPr>
        <a:xfrm>
          <a:off x="0" y="0"/>
          <a:ext cx="0" cy="0"/>
          <a:chOff x="0" y="0"/>
          <a:chExt cx="0" cy="0"/>
        </a:xfrm>
      </p:grpSpPr>
      <p:sp>
        <p:nvSpPr>
          <p:cNvPr id="34" name="Google Shape;34;p45"/>
          <p:cNvSpPr txBox="1">
            <a:spLocks noGrp="1"/>
          </p:cNvSpPr>
          <p:nvPr>
            <p:ph type="body" idx="1"/>
          </p:nvPr>
        </p:nvSpPr>
        <p:spPr>
          <a:xfrm>
            <a:off x="575154" y="2354892"/>
            <a:ext cx="10515600" cy="3848039"/>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5"/>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5"/>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7F7F7F"/>
              </a:buClr>
              <a:buSzPts val="1200"/>
              <a:buFont typeface="Arial"/>
              <a:buNone/>
            </a:pPr>
            <a:r>
              <a:rPr lang="en-US" sz="1200" b="0" i="0" u="none" strike="noStrike" cap="none">
                <a:solidFill>
                  <a:srgbClr val="7F7F7F"/>
                </a:solidFill>
                <a:latin typeface="Arial"/>
                <a:ea typeface="Arial"/>
                <a:cs typeface="Arial"/>
                <a:sym typeface="Arial"/>
              </a:rPr>
              <a:t>#TARTU2024 | @TARTU2024 | WWW.TARTU2024.EE</a:t>
            </a:r>
            <a:endParaRPr sz="1200" b="0" i="0" u="none" strike="noStrike" cap="none">
              <a:solidFill>
                <a:srgbClr val="7F7F7F"/>
              </a:solidFill>
              <a:latin typeface="Arial"/>
              <a:ea typeface="Arial"/>
              <a:cs typeface="Arial"/>
              <a:sym typeface="Arial"/>
            </a:endParaRPr>
          </a:p>
        </p:txBody>
      </p:sp>
      <p:sp>
        <p:nvSpPr>
          <p:cNvPr id="37" name="Google Shape;37;p45"/>
          <p:cNvSpPr txBox="1">
            <a:spLocks noGrp="1"/>
          </p:cNvSpPr>
          <p:nvPr>
            <p:ph type="body" idx="2"/>
          </p:nvPr>
        </p:nvSpPr>
        <p:spPr>
          <a:xfrm>
            <a:off x="575155" y="1766518"/>
            <a:ext cx="10515120" cy="325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500"/>
              <a:buNone/>
              <a:defRPr sz="2500" b="1"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isuslaid: üks tulp koos fotoga">
  <p:cSld name="1_Sisuslaid: üks tulp koos fotoga">
    <p:spTree>
      <p:nvGrpSpPr>
        <p:cNvPr id="1" name="Shape 38"/>
        <p:cNvGrpSpPr/>
        <p:nvPr/>
      </p:nvGrpSpPr>
      <p:grpSpPr>
        <a:xfrm>
          <a:off x="0" y="0"/>
          <a:ext cx="0" cy="0"/>
          <a:chOff x="0" y="0"/>
          <a:chExt cx="0" cy="0"/>
        </a:xfrm>
      </p:grpSpPr>
      <p:sp>
        <p:nvSpPr>
          <p:cNvPr id="39" name="Google Shape;39;p46"/>
          <p:cNvSpPr txBox="1">
            <a:spLocks noGrp="1"/>
          </p:cNvSpPr>
          <p:nvPr>
            <p:ph type="body" idx="1"/>
          </p:nvPr>
        </p:nvSpPr>
        <p:spPr>
          <a:xfrm>
            <a:off x="575154" y="1867296"/>
            <a:ext cx="5988484" cy="433563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6"/>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6"/>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7F7F7F"/>
              </a:buClr>
              <a:buSzPts val="1200"/>
              <a:buFont typeface="Arial"/>
              <a:buNone/>
            </a:pPr>
            <a:r>
              <a:rPr lang="en-US" sz="1200" b="0" i="0" u="none" strike="noStrike" cap="none">
                <a:solidFill>
                  <a:srgbClr val="7F7F7F"/>
                </a:solidFill>
                <a:latin typeface="Arial"/>
                <a:ea typeface="Arial"/>
                <a:cs typeface="Arial"/>
                <a:sym typeface="Arial"/>
              </a:rPr>
              <a:t>#TARTU2024 | @TARTU2024 | WWW.TARTU2024.EE</a:t>
            </a:r>
            <a:endParaRPr sz="1200" b="0" i="0" u="none" strike="noStrike" cap="none">
              <a:solidFill>
                <a:srgbClr val="7F7F7F"/>
              </a:solidFill>
              <a:latin typeface="Arial"/>
              <a:ea typeface="Arial"/>
              <a:cs typeface="Arial"/>
              <a:sym typeface="Arial"/>
            </a:endParaRPr>
          </a:p>
        </p:txBody>
      </p:sp>
      <p:sp>
        <p:nvSpPr>
          <p:cNvPr id="42" name="Google Shape;42;p46"/>
          <p:cNvSpPr>
            <a:spLocks noGrp="1"/>
          </p:cNvSpPr>
          <p:nvPr>
            <p:ph type="pic" idx="2"/>
          </p:nvPr>
        </p:nvSpPr>
        <p:spPr>
          <a:xfrm>
            <a:off x="7214992" y="1867296"/>
            <a:ext cx="4977008" cy="4335067"/>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4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Aria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46" name="Google Shape;46;p4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47" name="Google Shape;47;p4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suslaid: üks tulp koos fotoga (var 3)">
  <p:cSld name="Sisuslaid: üks tulp koos fotoga (var 3)">
    <p:spTree>
      <p:nvGrpSpPr>
        <p:cNvPr id="1" name="Shape 48"/>
        <p:cNvGrpSpPr/>
        <p:nvPr/>
      </p:nvGrpSpPr>
      <p:grpSpPr>
        <a:xfrm>
          <a:off x="0" y="0"/>
          <a:ext cx="0" cy="0"/>
          <a:chOff x="0" y="0"/>
          <a:chExt cx="0" cy="0"/>
        </a:xfrm>
      </p:grpSpPr>
      <p:sp>
        <p:nvSpPr>
          <p:cNvPr id="49" name="Google Shape;49;p48"/>
          <p:cNvSpPr txBox="1">
            <a:spLocks noGrp="1"/>
          </p:cNvSpPr>
          <p:nvPr>
            <p:ph type="body" idx="1"/>
          </p:nvPr>
        </p:nvSpPr>
        <p:spPr>
          <a:xfrm>
            <a:off x="5652371" y="2090895"/>
            <a:ext cx="5988484" cy="4111469"/>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8"/>
          <p:cNvSpPr txBox="1">
            <a:spLocks noGrp="1"/>
          </p:cNvSpPr>
          <p:nvPr>
            <p:ph type="title"/>
          </p:nvPr>
        </p:nvSpPr>
        <p:spPr>
          <a:xfrm>
            <a:off x="5652371" y="588724"/>
            <a:ext cx="598848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8"/>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u="none" strike="noStrike" cap="none">
                <a:solidFill>
                  <a:srgbClr val="7F7F7F"/>
                </a:solidFill>
                <a:latin typeface="Arial"/>
                <a:ea typeface="Arial"/>
                <a:cs typeface="Arial"/>
                <a:sym typeface="Arial"/>
              </a:rPr>
              <a:t>#TARTU2024 | @TARTU2024 | WWW.TARTU2024.EE</a:t>
            </a:r>
            <a:endParaRPr sz="1200" b="0" i="0" u="none" strike="noStrike" cap="none">
              <a:solidFill>
                <a:srgbClr val="7F7F7F"/>
              </a:solidFill>
              <a:latin typeface="Arial"/>
              <a:ea typeface="Arial"/>
              <a:cs typeface="Arial"/>
              <a:sym typeface="Arial"/>
            </a:endParaRPr>
          </a:p>
        </p:txBody>
      </p:sp>
      <p:sp>
        <p:nvSpPr>
          <p:cNvPr id="52" name="Google Shape;52;p48"/>
          <p:cNvSpPr>
            <a:spLocks noGrp="1"/>
          </p:cNvSpPr>
          <p:nvPr>
            <p:ph type="pic" idx="2"/>
          </p:nvPr>
        </p:nvSpPr>
        <p:spPr>
          <a:xfrm>
            <a:off x="0" y="588724"/>
            <a:ext cx="4977008" cy="561364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isuslaid: üks tulp koos fotoga">
  <p:cSld name="Sisuslaid: üks tulp koos fotoga">
    <p:spTree>
      <p:nvGrpSpPr>
        <p:cNvPr id="1" name="Shape 53"/>
        <p:cNvGrpSpPr/>
        <p:nvPr/>
      </p:nvGrpSpPr>
      <p:grpSpPr>
        <a:xfrm>
          <a:off x="0" y="0"/>
          <a:ext cx="0" cy="0"/>
          <a:chOff x="0" y="0"/>
          <a:chExt cx="0" cy="0"/>
        </a:xfrm>
      </p:grpSpPr>
      <p:sp>
        <p:nvSpPr>
          <p:cNvPr id="54" name="Google Shape;54;p49"/>
          <p:cNvSpPr txBox="1">
            <a:spLocks noGrp="1"/>
          </p:cNvSpPr>
          <p:nvPr>
            <p:ph type="body" idx="1"/>
          </p:nvPr>
        </p:nvSpPr>
        <p:spPr>
          <a:xfrm>
            <a:off x="575154" y="1867296"/>
            <a:ext cx="5988484" cy="4335636"/>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Font typeface="Arial"/>
              <a:buChar char="•"/>
              <a:defRPr/>
            </a:lvl1pPr>
            <a:lvl2pPr marL="914400" lvl="1" indent="-355600" algn="l">
              <a:lnSpc>
                <a:spcPct val="90000"/>
              </a:lnSpc>
              <a:spcBef>
                <a:spcPts val="500"/>
              </a:spcBef>
              <a:spcAft>
                <a:spcPts val="0"/>
              </a:spcAft>
              <a:buClr>
                <a:schemeClr val="dk1"/>
              </a:buClr>
              <a:buSzPts val="2000"/>
              <a:buFont typeface="Arial"/>
              <a:buChar char="•"/>
              <a:defRPr/>
            </a:lvl2pPr>
            <a:lvl3pPr marL="1371600" lvl="2" indent="-355600" algn="l">
              <a:lnSpc>
                <a:spcPct val="90000"/>
              </a:lnSpc>
              <a:spcBef>
                <a:spcPts val="500"/>
              </a:spcBef>
              <a:spcAft>
                <a:spcPts val="0"/>
              </a:spcAft>
              <a:buClr>
                <a:schemeClr val="dk1"/>
              </a:buClr>
              <a:buSzPts val="2000"/>
              <a:buFont typeface="Arial"/>
              <a:buChar char="•"/>
              <a:defRPr/>
            </a:lvl3pPr>
            <a:lvl4pPr marL="1828800" lvl="3" indent="-355600" algn="l">
              <a:lnSpc>
                <a:spcPct val="90000"/>
              </a:lnSpc>
              <a:spcBef>
                <a:spcPts val="500"/>
              </a:spcBef>
              <a:spcAft>
                <a:spcPts val="0"/>
              </a:spcAft>
              <a:buClr>
                <a:schemeClr val="dk1"/>
              </a:buClr>
              <a:buSzPts val="2000"/>
              <a:buFont typeface="Arial"/>
              <a:buChar char="•"/>
              <a:defRPr/>
            </a:lvl4pPr>
            <a:lvl5pPr marL="2286000" lvl="4" indent="-355600" algn="l">
              <a:lnSpc>
                <a:spcPct val="90000"/>
              </a:lnSpc>
              <a:spcBef>
                <a:spcPts val="500"/>
              </a:spcBef>
              <a:spcAft>
                <a:spcPts val="0"/>
              </a:spcAft>
              <a:buClr>
                <a:schemeClr val="dk1"/>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9"/>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9"/>
          <p:cNvSpPr txBox="1"/>
          <p:nvPr/>
        </p:nvSpPr>
        <p:spPr>
          <a:xfrm>
            <a:off x="7039627" y="6429645"/>
            <a:ext cx="4935255"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u="none" strike="noStrike" cap="none">
                <a:solidFill>
                  <a:srgbClr val="7F7F7F"/>
                </a:solidFill>
                <a:latin typeface="Arial"/>
                <a:ea typeface="Arial"/>
                <a:cs typeface="Arial"/>
                <a:sym typeface="Arial"/>
              </a:rPr>
              <a:t>#TARTU2024 | @TARTU2024 | WWW.TARTU2024.EE</a:t>
            </a:r>
            <a:endParaRPr sz="1200" b="0" i="0" u="none" strike="noStrike" cap="none">
              <a:solidFill>
                <a:srgbClr val="7F7F7F"/>
              </a:solidFill>
              <a:latin typeface="Arial"/>
              <a:ea typeface="Arial"/>
              <a:cs typeface="Arial"/>
              <a:sym typeface="Arial"/>
            </a:endParaRPr>
          </a:p>
        </p:txBody>
      </p:sp>
      <p:sp>
        <p:nvSpPr>
          <p:cNvPr id="57" name="Google Shape;57;p49"/>
          <p:cNvSpPr>
            <a:spLocks noGrp="1"/>
          </p:cNvSpPr>
          <p:nvPr>
            <p:ph type="pic" idx="2"/>
          </p:nvPr>
        </p:nvSpPr>
        <p:spPr>
          <a:xfrm>
            <a:off x="7214992" y="1867296"/>
            <a:ext cx="4977008" cy="4335067"/>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tartu2024.ee/ettevalmistused/abiks-kultuurikorraldajale"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4DuuMtPefpk"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mailto:Kati.Ilves@tartu2024.ee" TargetMode="External"/><Relationship Id="rId3" Type="http://schemas.openxmlformats.org/officeDocument/2006/relationships/image" Target="../media/image24.jpg"/><Relationship Id="rId7"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mailto:Toomas.Peterson@tartu2024.ee" TargetMode="External"/><Relationship Id="rId10" Type="http://schemas.openxmlformats.org/officeDocument/2006/relationships/image" Target="../media/image27.jpg"/><Relationship Id="rId4" Type="http://schemas.openxmlformats.org/officeDocument/2006/relationships/hyperlink" Target="mailto:Annela.Laaneots@tartu2024.ee" TargetMode="External"/><Relationship Id="rId9" Type="http://schemas.openxmlformats.org/officeDocument/2006/relationships/hyperlink" Target="mailto:Kalle.Paas@tartu2024.e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a:buNone/>
            </a:pPr>
            <a:br>
              <a:rPr lang="en-US" sz="3600"/>
            </a:br>
            <a:br>
              <a:rPr lang="en-US" sz="3600"/>
            </a:br>
            <a:r>
              <a:rPr lang="en-US" sz="3600"/>
              <a:t>Euroopa kultuuripealinn Tartu 2024 </a:t>
            </a:r>
            <a:br>
              <a:rPr lang="en-US" sz="3600"/>
            </a:br>
            <a:r>
              <a:rPr lang="en-US" sz="3600"/>
              <a:t>Tartus ja Lõuna-Eestis</a:t>
            </a:r>
            <a:endParaRPr sz="3600"/>
          </a:p>
        </p:txBody>
      </p:sp>
      <p:sp>
        <p:nvSpPr>
          <p:cNvPr id="208" name="Google Shape;208;p1"/>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None/>
            </a:pPr>
            <a:r>
              <a:rPr lang="en-US" sz="2000" dirty="0"/>
              <a:t>Annela Laaneots, Tartu 2024 </a:t>
            </a:r>
            <a:r>
              <a:rPr lang="en-US" sz="2000" dirty="0" err="1"/>
              <a:t>Lõuna-Eesti</a:t>
            </a:r>
            <a:r>
              <a:rPr lang="en-US" sz="2000" dirty="0"/>
              <a:t> </a:t>
            </a:r>
            <a:r>
              <a:rPr lang="en-US" sz="2000" dirty="0" err="1"/>
              <a:t>koordinaator</a:t>
            </a:r>
            <a:endParaRPr sz="2000" dirty="0"/>
          </a:p>
          <a:p>
            <a:pPr marL="0" lvl="0" indent="0" algn="l" rtl="0">
              <a:lnSpc>
                <a:spcPct val="90000"/>
              </a:lnSpc>
              <a:spcBef>
                <a:spcPts val="0"/>
              </a:spcBef>
              <a:spcAft>
                <a:spcPts val="0"/>
              </a:spcAft>
              <a:buClr>
                <a:schemeClr val="lt1"/>
              </a:buClr>
              <a:buSzPts val="2500"/>
              <a:buNone/>
            </a:pPr>
            <a:r>
              <a:rPr lang="en-US" sz="2000" dirty="0" err="1"/>
              <a:t>Veebruar</a:t>
            </a:r>
            <a:r>
              <a:rPr lang="en-US" sz="2000" dirty="0"/>
              <a:t> 2022</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0"/>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Programmiliinid</a:t>
            </a:r>
            <a:endParaRPr/>
          </a:p>
        </p:txBody>
      </p:sp>
      <p:sp>
        <p:nvSpPr>
          <p:cNvPr id="297" name="Google Shape;297;p10"/>
          <p:cNvSpPr/>
          <p:nvPr/>
        </p:nvSpPr>
        <p:spPr>
          <a:xfrm>
            <a:off x="6022082" y="3937250"/>
            <a:ext cx="2640330" cy="8859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Inimene ja Oskused</a:t>
            </a:r>
            <a:endParaRPr sz="1800" b="0" i="0" u="none" strike="noStrike" cap="none">
              <a:solidFill>
                <a:schemeClr val="lt1"/>
              </a:solidFill>
              <a:latin typeface="Arial"/>
              <a:ea typeface="Arial"/>
              <a:cs typeface="Arial"/>
              <a:sym typeface="Arial"/>
            </a:endParaRPr>
          </a:p>
        </p:txBody>
      </p:sp>
      <p:sp>
        <p:nvSpPr>
          <p:cNvPr id="298" name="Google Shape;298;p10"/>
          <p:cNvSpPr/>
          <p:nvPr/>
        </p:nvSpPr>
        <p:spPr>
          <a:xfrm>
            <a:off x="8778771" y="3932337"/>
            <a:ext cx="2640330" cy="88593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Teadus ja Tehnoloogia</a:t>
            </a:r>
            <a:endParaRPr sz="1800" b="0" i="0" u="none" strike="noStrike" cap="none">
              <a:solidFill>
                <a:schemeClr val="lt1"/>
              </a:solidFill>
              <a:latin typeface="Arial"/>
              <a:ea typeface="Arial"/>
              <a:cs typeface="Arial"/>
              <a:sym typeface="Arial"/>
            </a:endParaRPr>
          </a:p>
        </p:txBody>
      </p:sp>
      <p:sp>
        <p:nvSpPr>
          <p:cNvPr id="299" name="Google Shape;299;p10"/>
          <p:cNvSpPr/>
          <p:nvPr/>
        </p:nvSpPr>
        <p:spPr>
          <a:xfrm>
            <a:off x="6022082" y="1804562"/>
            <a:ext cx="2640330" cy="88593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Elu ja Keskkond</a:t>
            </a:r>
            <a:endParaRPr sz="1800" b="0" i="0" u="none" strike="noStrike" cap="none">
              <a:solidFill>
                <a:schemeClr val="lt1"/>
              </a:solidFill>
              <a:latin typeface="Arial"/>
              <a:ea typeface="Arial"/>
              <a:cs typeface="Arial"/>
              <a:sym typeface="Arial"/>
            </a:endParaRPr>
          </a:p>
        </p:txBody>
      </p:sp>
      <p:sp>
        <p:nvSpPr>
          <p:cNvPr id="300" name="Google Shape;300;p10"/>
          <p:cNvSpPr/>
          <p:nvPr/>
        </p:nvSpPr>
        <p:spPr>
          <a:xfrm>
            <a:off x="8799637" y="1804562"/>
            <a:ext cx="2640330" cy="88593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Omapära ja Euroopa</a:t>
            </a:r>
            <a:endParaRPr sz="1800" b="0" i="0" u="none" strike="noStrike" cap="none">
              <a:solidFill>
                <a:schemeClr val="lt1"/>
              </a:solidFill>
              <a:latin typeface="Arial"/>
              <a:ea typeface="Arial"/>
              <a:cs typeface="Arial"/>
              <a:sym typeface="Arial"/>
            </a:endParaRPr>
          </a:p>
        </p:txBody>
      </p:sp>
      <p:sp>
        <p:nvSpPr>
          <p:cNvPr id="301" name="Google Shape;301;p10"/>
          <p:cNvSpPr txBox="1">
            <a:spLocks noGrp="1"/>
          </p:cNvSpPr>
          <p:nvPr>
            <p:ph type="body" idx="1"/>
          </p:nvPr>
        </p:nvSpPr>
        <p:spPr>
          <a:xfrm>
            <a:off x="6027796" y="2778729"/>
            <a:ext cx="2640300" cy="3201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1600"/>
              <a:buNone/>
            </a:pPr>
            <a:r>
              <a:rPr lang="en-US" sz="1600">
                <a:latin typeface="Arial"/>
                <a:ea typeface="Arial"/>
                <a:cs typeface="Arial"/>
                <a:sym typeface="Arial"/>
              </a:rPr>
              <a:t>Programmiliini juht</a:t>
            </a:r>
            <a:br>
              <a:rPr lang="en-US" sz="1600">
                <a:latin typeface="Arial"/>
                <a:ea typeface="Arial"/>
                <a:cs typeface="Arial"/>
                <a:sym typeface="Arial"/>
              </a:rPr>
            </a:br>
            <a:r>
              <a:rPr lang="en-US" sz="1600" b="1">
                <a:latin typeface="Arial"/>
                <a:ea typeface="Arial"/>
                <a:cs typeface="Arial"/>
                <a:sym typeface="Arial"/>
              </a:rPr>
              <a:t>Triin Pikk</a:t>
            </a:r>
            <a:endParaRPr>
              <a:latin typeface="Arial"/>
              <a:ea typeface="Arial"/>
              <a:cs typeface="Arial"/>
              <a:sym typeface="Arial"/>
            </a:endParaRPr>
          </a:p>
        </p:txBody>
      </p:sp>
      <p:sp>
        <p:nvSpPr>
          <p:cNvPr id="302" name="Google Shape;302;p10"/>
          <p:cNvSpPr txBox="1"/>
          <p:nvPr/>
        </p:nvSpPr>
        <p:spPr>
          <a:xfrm>
            <a:off x="6048662" y="4914085"/>
            <a:ext cx="2640300" cy="1232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1000"/>
              </a:spcBef>
              <a:spcAft>
                <a:spcPts val="0"/>
              </a:spcAft>
              <a:buNone/>
            </a:pPr>
            <a:r>
              <a:rPr lang="en-US" sz="1600" b="0" i="0" u="none" strike="noStrike" cap="none">
                <a:solidFill>
                  <a:schemeClr val="dk1"/>
                </a:solidFill>
                <a:latin typeface="Arial"/>
                <a:ea typeface="Arial"/>
                <a:cs typeface="Arial"/>
                <a:sym typeface="Arial"/>
              </a:rPr>
              <a:t>Programmiliini juht </a:t>
            </a:r>
            <a:br>
              <a:rPr lang="en-US" sz="1600" b="0" i="0" u="none" strike="noStrike" cap="none">
                <a:solidFill>
                  <a:schemeClr val="dk1"/>
                </a:solidFill>
                <a:latin typeface="Arial"/>
                <a:ea typeface="Arial"/>
                <a:cs typeface="Arial"/>
                <a:sym typeface="Arial"/>
              </a:rPr>
            </a:br>
            <a:r>
              <a:rPr lang="en-US" sz="1600" b="1" i="0" u="none" strike="noStrike" cap="none">
                <a:solidFill>
                  <a:schemeClr val="dk1"/>
                </a:solidFill>
                <a:latin typeface="Arial"/>
                <a:ea typeface="Arial"/>
                <a:cs typeface="Arial"/>
                <a:sym typeface="Arial"/>
              </a:rPr>
              <a:t>Jaan Ulst</a:t>
            </a:r>
            <a:endParaRPr sz="1800" b="0" i="0" u="none" strike="noStrike" cap="none">
              <a:solidFill>
                <a:schemeClr val="dk1"/>
              </a:solidFill>
              <a:latin typeface="Arial"/>
              <a:ea typeface="Arial"/>
              <a:cs typeface="Arial"/>
              <a:sym typeface="Arial"/>
            </a:endParaRPr>
          </a:p>
        </p:txBody>
      </p:sp>
      <p:sp>
        <p:nvSpPr>
          <p:cNvPr id="303" name="Google Shape;303;p10"/>
          <p:cNvSpPr txBox="1"/>
          <p:nvPr/>
        </p:nvSpPr>
        <p:spPr>
          <a:xfrm>
            <a:off x="8864750" y="2837396"/>
            <a:ext cx="2640300" cy="3201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1000"/>
              </a:spcBef>
              <a:spcAft>
                <a:spcPts val="0"/>
              </a:spcAft>
              <a:buNone/>
            </a:pPr>
            <a:r>
              <a:rPr lang="en-US" sz="1600" b="0" i="0" u="none" strike="noStrike" cap="none">
                <a:solidFill>
                  <a:schemeClr val="dk1"/>
                </a:solidFill>
                <a:latin typeface="Arial"/>
                <a:ea typeface="Arial"/>
                <a:cs typeface="Arial"/>
                <a:sym typeface="Arial"/>
              </a:rPr>
              <a:t>Programmiliini juht</a:t>
            </a:r>
            <a:br>
              <a:rPr lang="en-US" sz="1600" b="0" i="0" u="none" strike="noStrike" cap="none">
                <a:solidFill>
                  <a:schemeClr val="dk1"/>
                </a:solidFill>
                <a:latin typeface="Arial"/>
                <a:ea typeface="Arial"/>
                <a:cs typeface="Arial"/>
                <a:sym typeface="Arial"/>
              </a:rPr>
            </a:br>
            <a:r>
              <a:rPr lang="en-US" sz="1600" b="0" i="0" u="none" strike="noStrike" cap="none">
                <a:solidFill>
                  <a:schemeClr val="dk1"/>
                </a:solidFill>
                <a:latin typeface="Arial"/>
                <a:ea typeface="Arial"/>
                <a:cs typeface="Arial"/>
                <a:sym typeface="Arial"/>
              </a:rPr>
              <a:t> </a:t>
            </a:r>
            <a:r>
              <a:rPr lang="en-US" sz="1600" b="1" i="0" u="none" strike="noStrike" cap="none">
                <a:solidFill>
                  <a:schemeClr val="dk1"/>
                </a:solidFill>
                <a:latin typeface="Arial"/>
                <a:ea typeface="Arial"/>
                <a:cs typeface="Arial"/>
                <a:sym typeface="Arial"/>
              </a:rPr>
              <a:t>Angela Ader</a:t>
            </a:r>
            <a:endParaRPr sz="1800" b="0" i="0" u="none" strike="noStrike" cap="none">
              <a:solidFill>
                <a:schemeClr val="dk1"/>
              </a:solidFill>
              <a:latin typeface="Arial"/>
              <a:ea typeface="Arial"/>
              <a:cs typeface="Arial"/>
              <a:sym typeface="Arial"/>
            </a:endParaRPr>
          </a:p>
        </p:txBody>
      </p:sp>
      <p:sp>
        <p:nvSpPr>
          <p:cNvPr id="304" name="Google Shape;304;p10"/>
          <p:cNvSpPr txBox="1"/>
          <p:nvPr/>
        </p:nvSpPr>
        <p:spPr>
          <a:xfrm>
            <a:off x="8828710" y="5092171"/>
            <a:ext cx="2640300" cy="3201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None/>
            </a:pPr>
            <a:r>
              <a:rPr lang="en-US" sz="1600" b="0" i="0" u="none" strike="noStrike" cap="none">
                <a:solidFill>
                  <a:schemeClr val="dk1"/>
                </a:solidFill>
                <a:latin typeface="Arial"/>
                <a:ea typeface="Arial"/>
                <a:cs typeface="Arial"/>
                <a:sym typeface="Arial"/>
              </a:rPr>
              <a:t>Programmiliini juht </a:t>
            </a:r>
            <a:br>
              <a:rPr lang="en-US" sz="1600" b="0" i="0" u="none" strike="noStrike" cap="none">
                <a:solidFill>
                  <a:schemeClr val="dk1"/>
                </a:solidFill>
                <a:latin typeface="Arial"/>
                <a:ea typeface="Arial"/>
                <a:cs typeface="Arial"/>
                <a:sym typeface="Arial"/>
              </a:rPr>
            </a:br>
            <a:r>
              <a:rPr lang="en-US" sz="1600" b="1" i="0" u="none" strike="noStrike" cap="none">
                <a:solidFill>
                  <a:schemeClr val="dk1"/>
                </a:solidFill>
                <a:latin typeface="Arial"/>
                <a:ea typeface="Arial"/>
                <a:cs typeface="Arial"/>
                <a:sym typeface="Arial"/>
              </a:rPr>
              <a:t>selgub konkursil</a:t>
            </a:r>
            <a:endParaRPr sz="1800" b="0" i="0" u="none" strike="noStrike" cap="none">
              <a:solidFill>
                <a:schemeClr val="dk1"/>
              </a:solidFill>
              <a:latin typeface="Arial"/>
              <a:ea typeface="Arial"/>
              <a:cs typeface="Arial"/>
              <a:sym typeface="Arial"/>
            </a:endParaRPr>
          </a:p>
        </p:txBody>
      </p:sp>
      <p:pic>
        <p:nvPicPr>
          <p:cNvPr id="305" name="Google Shape;305;p10"/>
          <p:cNvPicPr preferRelativeResize="0"/>
          <p:nvPr/>
        </p:nvPicPr>
        <p:blipFill rotWithShape="1">
          <a:blip r:embed="rId3">
            <a:alphaModFix/>
          </a:blip>
          <a:srcRect/>
          <a:stretch/>
        </p:blipFill>
        <p:spPr>
          <a:xfrm>
            <a:off x="-1" y="1804560"/>
            <a:ext cx="5266073" cy="37618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1"/>
          <p:cNvSpPr txBox="1">
            <a:spLocks noGrp="1"/>
          </p:cNvSpPr>
          <p:nvPr>
            <p:ph type="body" idx="1"/>
          </p:nvPr>
        </p:nvSpPr>
        <p:spPr>
          <a:xfrm>
            <a:off x="575153" y="1867296"/>
            <a:ext cx="7928703" cy="4335636"/>
          </a:xfrm>
          <a:prstGeom prst="rect">
            <a:avLst/>
          </a:prstGeom>
          <a:noFill/>
          <a:ln>
            <a:noFill/>
          </a:ln>
        </p:spPr>
        <p:txBody>
          <a:bodyPr spcFirstLastPara="1" wrap="square" lIns="91425" tIns="45700" rIns="91425" bIns="45700" anchor="t" anchorCtr="0">
            <a:noAutofit/>
          </a:bodyPr>
          <a:lstStyle/>
          <a:p>
            <a:pPr marL="228600" lvl="0" indent="-211455" algn="l" rtl="0">
              <a:lnSpc>
                <a:spcPct val="90000"/>
              </a:lnSpc>
              <a:spcBef>
                <a:spcPts val="0"/>
              </a:spcBef>
              <a:spcAft>
                <a:spcPts val="0"/>
              </a:spcAft>
              <a:buClr>
                <a:schemeClr val="dk1"/>
              </a:buClr>
              <a:buSzPts val="1700"/>
              <a:buFont typeface="Arial"/>
              <a:buChar char="•"/>
            </a:pPr>
            <a:r>
              <a:rPr lang="en-US" sz="1700"/>
              <a:t>Põhiprogrammi I osa – tutvustame </a:t>
            </a:r>
            <a:r>
              <a:rPr lang="en-US" sz="1700" b="1"/>
              <a:t>ajakirjanikele ja publikule</a:t>
            </a:r>
            <a:r>
              <a:rPr lang="en-US" sz="1700"/>
              <a:t> 16.2.2022</a:t>
            </a:r>
            <a:endParaRPr sz="1700"/>
          </a:p>
          <a:p>
            <a:pPr marL="228600" lvl="0" indent="-218122" algn="l" rtl="0">
              <a:lnSpc>
                <a:spcPct val="90000"/>
              </a:lnSpc>
              <a:spcBef>
                <a:spcPts val="1000"/>
              </a:spcBef>
              <a:spcAft>
                <a:spcPts val="0"/>
              </a:spcAft>
              <a:buClr>
                <a:schemeClr val="dk1"/>
              </a:buClr>
              <a:buSzPts val="1039"/>
              <a:buChar char="•"/>
            </a:pPr>
            <a:r>
              <a:rPr lang="en-US" sz="1700"/>
              <a:t>Põhiprogrammi II osa - </a:t>
            </a:r>
            <a:r>
              <a:rPr lang="en-US" sz="1700" b="1"/>
              <a:t>Lõuna-Eesti taotlusvoor </a:t>
            </a:r>
            <a:r>
              <a:rPr lang="en-US" sz="1700"/>
              <a:t>toimub </a:t>
            </a:r>
            <a:br>
              <a:rPr lang="en-US" sz="1700"/>
            </a:br>
            <a:r>
              <a:rPr lang="en-US" sz="1700"/>
              <a:t>oktoober 2021-jaanuar 2022</a:t>
            </a:r>
            <a:endParaRPr sz="1700"/>
          </a:p>
          <a:p>
            <a:pPr marL="228600" lvl="0" indent="-218122" algn="l" rtl="0">
              <a:lnSpc>
                <a:spcPct val="90000"/>
              </a:lnSpc>
              <a:spcBef>
                <a:spcPts val="1000"/>
              </a:spcBef>
              <a:spcAft>
                <a:spcPts val="0"/>
              </a:spcAft>
              <a:buClr>
                <a:schemeClr val="dk1"/>
              </a:buClr>
              <a:buSzPts val="1039"/>
              <a:buChar char="•"/>
            </a:pPr>
            <a:r>
              <a:rPr lang="en-US" sz="1700"/>
              <a:t>Põhiprogrammi III osa - </a:t>
            </a:r>
            <a:r>
              <a:rPr lang="en-US" sz="1700" b="1"/>
              <a:t>Tartu rahvusvaheliste projektide taotlusvoor </a:t>
            </a:r>
            <a:br>
              <a:rPr lang="en-US" sz="1700" b="1"/>
            </a:br>
            <a:r>
              <a:rPr lang="en-US" sz="1700"/>
              <a:t>on avatud jaanuar-aprill 2022</a:t>
            </a:r>
            <a:endParaRPr sz="1700"/>
          </a:p>
          <a:p>
            <a:pPr marL="228600" lvl="0" indent="-218122" algn="l" rtl="0">
              <a:lnSpc>
                <a:spcPct val="90000"/>
              </a:lnSpc>
              <a:spcBef>
                <a:spcPts val="1000"/>
              </a:spcBef>
              <a:spcAft>
                <a:spcPts val="0"/>
              </a:spcAft>
              <a:buClr>
                <a:schemeClr val="dk1"/>
              </a:buClr>
              <a:buSzPts val="1039"/>
              <a:buChar char="•"/>
            </a:pPr>
            <a:r>
              <a:rPr lang="en-US" sz="1700"/>
              <a:t>Põhiprogrammi </a:t>
            </a:r>
            <a:r>
              <a:rPr lang="en-US" sz="1700" b="1"/>
              <a:t>väikeprojektide voor </a:t>
            </a:r>
            <a:r>
              <a:rPr lang="en-US" sz="1700"/>
              <a:t>– avaneb</a:t>
            </a:r>
            <a:r>
              <a:rPr lang="en-US" sz="1700">
                <a:solidFill>
                  <a:schemeClr val="accent1"/>
                </a:solidFill>
              </a:rPr>
              <a:t> </a:t>
            </a:r>
            <a:r>
              <a:rPr lang="en-US" sz="1700"/>
              <a:t>2023. a alguses</a:t>
            </a:r>
            <a:endParaRPr sz="1700"/>
          </a:p>
          <a:p>
            <a:pPr marL="228600" lvl="0" indent="-218122" algn="l" rtl="0">
              <a:lnSpc>
                <a:spcPct val="90000"/>
              </a:lnSpc>
              <a:spcBef>
                <a:spcPts val="1000"/>
              </a:spcBef>
              <a:spcAft>
                <a:spcPts val="0"/>
              </a:spcAft>
              <a:buClr>
                <a:schemeClr val="dk1"/>
              </a:buClr>
              <a:buSzPts val="1039"/>
              <a:buChar char="•"/>
            </a:pPr>
            <a:r>
              <a:rPr lang="en-US" sz="1700"/>
              <a:t>Tiitliaasta programmi esitlus </a:t>
            </a:r>
            <a:r>
              <a:rPr lang="en-US" sz="1700" b="1"/>
              <a:t>ajakirjanikele ja publikule</a:t>
            </a:r>
            <a:r>
              <a:rPr lang="en-US" sz="1700"/>
              <a:t> 2023. a sügisel</a:t>
            </a:r>
            <a:endParaRPr sz="1700"/>
          </a:p>
          <a:p>
            <a:pPr marL="228600" lvl="0" indent="-158750" algn="l" rtl="0">
              <a:lnSpc>
                <a:spcPct val="90000"/>
              </a:lnSpc>
              <a:spcBef>
                <a:spcPts val="1000"/>
              </a:spcBef>
              <a:spcAft>
                <a:spcPts val="0"/>
              </a:spcAft>
              <a:buClr>
                <a:schemeClr val="dk1"/>
              </a:buClr>
              <a:buSzPts val="1039"/>
              <a:buNone/>
            </a:pPr>
            <a:endParaRPr sz="1700"/>
          </a:p>
          <a:p>
            <a:pPr marL="0" lvl="0" indent="0" algn="l" rtl="0">
              <a:lnSpc>
                <a:spcPct val="90000"/>
              </a:lnSpc>
              <a:spcBef>
                <a:spcPts val="1000"/>
              </a:spcBef>
              <a:spcAft>
                <a:spcPts val="0"/>
              </a:spcAft>
              <a:buClr>
                <a:schemeClr val="dk1"/>
              </a:buClr>
              <a:buSzPts val="1039"/>
              <a:buNone/>
            </a:pPr>
            <a:r>
              <a:rPr lang="en-US" sz="1700" b="1"/>
              <a:t>Lisaks</a:t>
            </a:r>
            <a:endParaRPr sz="1700"/>
          </a:p>
          <a:p>
            <a:pPr marL="228600" lvl="0" indent="-218122" algn="l" rtl="0">
              <a:lnSpc>
                <a:spcPct val="90000"/>
              </a:lnSpc>
              <a:spcBef>
                <a:spcPts val="1000"/>
              </a:spcBef>
              <a:spcAft>
                <a:spcPts val="0"/>
              </a:spcAft>
              <a:buClr>
                <a:schemeClr val="dk1"/>
              </a:buClr>
              <a:buSzPts val="1039"/>
              <a:buChar char="•"/>
            </a:pPr>
            <a:r>
              <a:rPr lang="en-US" sz="1700"/>
              <a:t>Tartu 2024ga samu väärtusi ja teemasid avavad olemasolevad sündmused</a:t>
            </a:r>
            <a:endParaRPr sz="1700"/>
          </a:p>
          <a:p>
            <a:pPr marL="228600" lvl="0" indent="-218122" algn="l" rtl="0">
              <a:lnSpc>
                <a:spcPct val="90000"/>
              </a:lnSpc>
              <a:spcBef>
                <a:spcPts val="1000"/>
              </a:spcBef>
              <a:spcAft>
                <a:spcPts val="0"/>
              </a:spcAft>
              <a:buClr>
                <a:schemeClr val="dk1"/>
              </a:buClr>
              <a:buSzPts val="1039"/>
              <a:buChar char="•"/>
            </a:pPr>
            <a:r>
              <a:rPr lang="en-US" sz="1700"/>
              <a:t>SA Tartu 2024 omaproduktsioonid</a:t>
            </a:r>
            <a:endParaRPr sz="1700"/>
          </a:p>
          <a:p>
            <a:pPr marL="228600" lvl="0" indent="-158750" algn="l" rtl="0">
              <a:lnSpc>
                <a:spcPct val="90000"/>
              </a:lnSpc>
              <a:spcBef>
                <a:spcPts val="1000"/>
              </a:spcBef>
              <a:spcAft>
                <a:spcPts val="0"/>
              </a:spcAft>
              <a:buClr>
                <a:schemeClr val="dk1"/>
              </a:buClr>
              <a:buSzPts val="1039"/>
              <a:buNone/>
            </a:pPr>
            <a:endParaRPr sz="1700"/>
          </a:p>
          <a:p>
            <a:pPr marL="0" lvl="0" indent="0" algn="l" rtl="0">
              <a:lnSpc>
                <a:spcPct val="90000"/>
              </a:lnSpc>
              <a:spcBef>
                <a:spcPts val="1000"/>
              </a:spcBef>
              <a:spcAft>
                <a:spcPts val="0"/>
              </a:spcAft>
              <a:buClr>
                <a:schemeClr val="dk1"/>
              </a:buClr>
              <a:buSzPts val="1039"/>
              <a:buNone/>
            </a:pPr>
            <a:endParaRPr sz="1700"/>
          </a:p>
          <a:p>
            <a:pPr marL="228600" lvl="0" indent="-114300" algn="l" rtl="0">
              <a:lnSpc>
                <a:spcPct val="90000"/>
              </a:lnSpc>
              <a:spcBef>
                <a:spcPts val="1000"/>
              </a:spcBef>
              <a:spcAft>
                <a:spcPts val="0"/>
              </a:spcAft>
              <a:buClr>
                <a:schemeClr val="dk1"/>
              </a:buClr>
              <a:buSzPts val="1700"/>
              <a:buFont typeface="Arial"/>
              <a:buNone/>
            </a:pPr>
            <a:endParaRPr sz="1700"/>
          </a:p>
          <a:p>
            <a:pPr marL="228600" lvl="0" indent="-114300" algn="l" rtl="0">
              <a:lnSpc>
                <a:spcPct val="90000"/>
              </a:lnSpc>
              <a:spcBef>
                <a:spcPts val="1000"/>
              </a:spcBef>
              <a:spcAft>
                <a:spcPts val="0"/>
              </a:spcAft>
              <a:buClr>
                <a:schemeClr val="dk1"/>
              </a:buClr>
              <a:buSzPts val="1700"/>
              <a:buFont typeface="Arial"/>
              <a:buNone/>
            </a:pPr>
            <a:endParaRPr sz="1700"/>
          </a:p>
        </p:txBody>
      </p:sp>
      <p:sp>
        <p:nvSpPr>
          <p:cNvPr id="312" name="Google Shape;312;p11"/>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Programmi koostamine</a:t>
            </a:r>
            <a:endParaRPr/>
          </a:p>
        </p:txBody>
      </p:sp>
      <p:pic>
        <p:nvPicPr>
          <p:cNvPr id="313" name="Google Shape;313;p11"/>
          <p:cNvPicPr preferRelativeResize="0">
            <a:picLocks noGrp="1"/>
          </p:cNvPicPr>
          <p:nvPr>
            <p:ph type="pic" idx="2"/>
          </p:nvPr>
        </p:nvPicPr>
        <p:blipFill rotWithShape="1">
          <a:blip r:embed="rId3">
            <a:alphaModFix/>
          </a:blip>
          <a:srcRect l="12190" t="-26842" r="16317" b="-362"/>
          <a:stretch/>
        </p:blipFill>
        <p:spPr>
          <a:xfrm>
            <a:off x="8503857" y="834391"/>
            <a:ext cx="3688143" cy="43776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2"/>
          <p:cNvSpPr txBox="1">
            <a:spLocks noGrp="1"/>
          </p:cNvSpPr>
          <p:nvPr>
            <p:ph type="body" idx="1"/>
          </p:nvPr>
        </p:nvSpPr>
        <p:spPr>
          <a:xfrm>
            <a:off x="6221574" y="1732850"/>
            <a:ext cx="5551326" cy="4335636"/>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a:t>Põhiprogrammi I osas tutvustame</a:t>
            </a:r>
            <a:br>
              <a:rPr lang="en-US"/>
            </a:br>
            <a:r>
              <a:rPr lang="en-US"/>
              <a:t>ehk hakatakse ellu viima projekte nagu</a:t>
            </a:r>
            <a:endParaRPr/>
          </a:p>
          <a:p>
            <a:pPr marL="228600" lvl="0" indent="-228600" algn="l" rtl="0">
              <a:lnSpc>
                <a:spcPct val="90000"/>
              </a:lnSpc>
              <a:spcBef>
                <a:spcPts val="1000"/>
              </a:spcBef>
              <a:spcAft>
                <a:spcPts val="0"/>
              </a:spcAft>
              <a:buClr>
                <a:schemeClr val="dk1"/>
              </a:buClr>
              <a:buSzPct val="100000"/>
              <a:buFont typeface="Arial"/>
              <a:buChar char="•"/>
            </a:pPr>
            <a:r>
              <a:rPr lang="en-US" b="1"/>
              <a:t>Metsikud Bitid (Maajaam)</a:t>
            </a:r>
            <a:r>
              <a:rPr lang="en-US"/>
              <a:t>,</a:t>
            </a:r>
            <a:endParaRPr/>
          </a:p>
          <a:p>
            <a:pPr marL="228600" lvl="0" indent="-228600" algn="l" rtl="0">
              <a:lnSpc>
                <a:spcPct val="90000"/>
              </a:lnSpc>
              <a:spcBef>
                <a:spcPts val="1000"/>
              </a:spcBef>
              <a:spcAft>
                <a:spcPts val="0"/>
              </a:spcAft>
              <a:buClr>
                <a:schemeClr val="dk1"/>
              </a:buClr>
              <a:buSzPct val="100000"/>
              <a:buFont typeface="Arial"/>
              <a:buChar char="•"/>
            </a:pPr>
            <a:r>
              <a:rPr lang="en-US" b="1"/>
              <a:t>Emajõe ja Suure Järvistu Taasavastamine</a:t>
            </a:r>
            <a:r>
              <a:rPr lang="en-US"/>
              <a:t>,</a:t>
            </a:r>
            <a:endParaRPr/>
          </a:p>
          <a:p>
            <a:pPr marL="228600" lvl="0" indent="-228600" algn="l" rtl="0">
              <a:lnSpc>
                <a:spcPct val="90000"/>
              </a:lnSpc>
              <a:spcBef>
                <a:spcPts val="1000"/>
              </a:spcBef>
              <a:spcAft>
                <a:spcPts val="0"/>
              </a:spcAft>
              <a:buClr>
                <a:schemeClr val="dk1"/>
              </a:buClr>
              <a:buSzPct val="100000"/>
              <a:buFont typeface="Arial"/>
              <a:buChar char="•"/>
            </a:pPr>
            <a:r>
              <a:rPr lang="en-US" b="1"/>
              <a:t>Suudlev Tartu</a:t>
            </a:r>
            <a:r>
              <a:rPr lang="en-US"/>
              <a:t>,</a:t>
            </a:r>
            <a:endParaRPr/>
          </a:p>
          <a:p>
            <a:pPr marL="228600" lvl="0" indent="-228600" algn="l" rtl="0">
              <a:lnSpc>
                <a:spcPct val="90000"/>
              </a:lnSpc>
              <a:spcBef>
                <a:spcPts val="1000"/>
              </a:spcBef>
              <a:spcAft>
                <a:spcPts val="0"/>
              </a:spcAft>
              <a:buClr>
                <a:schemeClr val="dk1"/>
              </a:buClr>
              <a:buSzPct val="100000"/>
              <a:buFont typeface="Arial"/>
              <a:buChar char="•"/>
            </a:pPr>
            <a:r>
              <a:rPr lang="en-US" b="1"/>
              <a:t>Sürrealism 100,</a:t>
            </a:r>
            <a:endParaRPr/>
          </a:p>
          <a:p>
            <a:pPr marL="228600" lvl="0" indent="-228600" algn="l" rtl="0">
              <a:lnSpc>
                <a:spcPct val="90000"/>
              </a:lnSpc>
              <a:spcBef>
                <a:spcPts val="1000"/>
              </a:spcBef>
              <a:spcAft>
                <a:spcPts val="0"/>
              </a:spcAft>
              <a:buClr>
                <a:schemeClr val="dk1"/>
              </a:buClr>
              <a:buSzPct val="100000"/>
              <a:buFont typeface="Arial"/>
              <a:buChar char="•"/>
            </a:pPr>
            <a:r>
              <a:rPr lang="en-US" b="1"/>
              <a:t>Peedist Pesumasin,</a:t>
            </a:r>
            <a:endParaRPr/>
          </a:p>
          <a:p>
            <a:pPr marL="228600" lvl="0" indent="-228600" algn="l" rtl="0">
              <a:lnSpc>
                <a:spcPct val="90000"/>
              </a:lnSpc>
              <a:spcBef>
                <a:spcPts val="1000"/>
              </a:spcBef>
              <a:spcAft>
                <a:spcPts val="0"/>
              </a:spcAft>
              <a:buClr>
                <a:schemeClr val="dk1"/>
              </a:buClr>
              <a:buSzPct val="100000"/>
              <a:buFont typeface="Arial"/>
              <a:buChar char="•"/>
            </a:pPr>
            <a:r>
              <a:rPr lang="en-US" b="1"/>
              <a:t>Stand Up For Your Mind</a:t>
            </a:r>
            <a:r>
              <a:rPr lang="en-US"/>
              <a:t> jt</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b="1"/>
              <a:t>Lisaks: </a:t>
            </a:r>
            <a:endParaRPr/>
          </a:p>
          <a:p>
            <a:pPr marL="228600" lvl="0" indent="-228600" algn="l" rtl="0">
              <a:lnSpc>
                <a:spcPct val="90000"/>
              </a:lnSpc>
              <a:spcBef>
                <a:spcPts val="1000"/>
              </a:spcBef>
              <a:spcAft>
                <a:spcPts val="0"/>
              </a:spcAft>
              <a:buClr>
                <a:schemeClr val="dk1"/>
              </a:buClr>
              <a:buSzPct val="100000"/>
              <a:buFont typeface="Arial"/>
              <a:buChar char="•"/>
            </a:pPr>
            <a:r>
              <a:rPr lang="en-US"/>
              <a:t>algavad residentuurid</a:t>
            </a:r>
            <a:endParaRPr/>
          </a:p>
          <a:p>
            <a:pPr marL="228600" lvl="0" indent="-228600" algn="l" rtl="0">
              <a:lnSpc>
                <a:spcPct val="90000"/>
              </a:lnSpc>
              <a:spcBef>
                <a:spcPts val="1000"/>
              </a:spcBef>
              <a:spcAft>
                <a:spcPts val="0"/>
              </a:spcAft>
              <a:buClr>
                <a:schemeClr val="dk1"/>
              </a:buClr>
              <a:buSzPct val="100000"/>
              <a:buFont typeface="Arial"/>
              <a:buChar char="•"/>
            </a:pPr>
            <a:r>
              <a:rPr lang="en-US"/>
              <a:t>jätkuvad läbirääkimised suurte institutsioonide ja suurte nimedega</a:t>
            </a:r>
            <a:endParaRPr/>
          </a:p>
        </p:txBody>
      </p:sp>
      <p:sp>
        <p:nvSpPr>
          <p:cNvPr id="320" name="Google Shape;320;p12"/>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Põhiprogrammi esimesed elamused</a:t>
            </a:r>
            <a:endParaRPr/>
          </a:p>
        </p:txBody>
      </p:sp>
      <p:pic>
        <p:nvPicPr>
          <p:cNvPr id="321" name="Google Shape;321;p12"/>
          <p:cNvPicPr preferRelativeResize="0">
            <a:picLocks noGrp="1"/>
          </p:cNvPicPr>
          <p:nvPr>
            <p:ph type="body" idx="2"/>
          </p:nvPr>
        </p:nvPicPr>
        <p:blipFill rotWithShape="1">
          <a:blip r:embed="rId3">
            <a:alphaModFix/>
          </a:blip>
          <a:srcRect/>
          <a:stretch/>
        </p:blipFill>
        <p:spPr>
          <a:xfrm>
            <a:off x="0" y="1759268"/>
            <a:ext cx="5847874" cy="38985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3"/>
          <p:cNvPicPr preferRelativeResize="0"/>
          <p:nvPr/>
        </p:nvPicPr>
        <p:blipFill rotWithShape="1">
          <a:blip r:embed="rId3">
            <a:alphaModFix/>
          </a:blip>
          <a:srcRect/>
          <a:stretch/>
        </p:blipFill>
        <p:spPr>
          <a:xfrm>
            <a:off x="6374104" y="-550068"/>
            <a:ext cx="5822161" cy="3883335"/>
          </a:xfrm>
          <a:prstGeom prst="rect">
            <a:avLst/>
          </a:prstGeom>
          <a:noFill/>
          <a:ln>
            <a:noFill/>
          </a:ln>
        </p:spPr>
      </p:pic>
      <p:pic>
        <p:nvPicPr>
          <p:cNvPr id="328" name="Google Shape;328;p13"/>
          <p:cNvPicPr preferRelativeResize="0"/>
          <p:nvPr/>
        </p:nvPicPr>
        <p:blipFill rotWithShape="1">
          <a:blip r:embed="rId4">
            <a:alphaModFix/>
          </a:blip>
          <a:srcRect t="16025" b="1"/>
          <a:stretch/>
        </p:blipFill>
        <p:spPr>
          <a:xfrm>
            <a:off x="1" y="3586529"/>
            <a:ext cx="6385534" cy="3573754"/>
          </a:xfrm>
          <a:prstGeom prst="rect">
            <a:avLst/>
          </a:prstGeom>
          <a:noFill/>
          <a:ln>
            <a:noFill/>
          </a:ln>
        </p:spPr>
      </p:pic>
      <p:pic>
        <p:nvPicPr>
          <p:cNvPr id="329" name="Google Shape;329;p13"/>
          <p:cNvPicPr preferRelativeResize="0"/>
          <p:nvPr/>
        </p:nvPicPr>
        <p:blipFill rotWithShape="1">
          <a:blip r:embed="rId5">
            <a:alphaModFix/>
          </a:blip>
          <a:srcRect/>
          <a:stretch/>
        </p:blipFill>
        <p:spPr>
          <a:xfrm>
            <a:off x="-4263" y="-669453"/>
            <a:ext cx="6385532" cy="4255982"/>
          </a:xfrm>
          <a:prstGeom prst="rect">
            <a:avLst/>
          </a:prstGeom>
          <a:noFill/>
          <a:ln>
            <a:noFill/>
          </a:ln>
        </p:spPr>
      </p:pic>
      <p:pic>
        <p:nvPicPr>
          <p:cNvPr id="330" name="Google Shape;330;p13"/>
          <p:cNvPicPr preferRelativeResize="0"/>
          <p:nvPr/>
        </p:nvPicPr>
        <p:blipFill rotWithShape="1">
          <a:blip r:embed="rId6">
            <a:alphaModFix/>
          </a:blip>
          <a:srcRect/>
          <a:stretch/>
        </p:blipFill>
        <p:spPr>
          <a:xfrm>
            <a:off x="6374104" y="2974665"/>
            <a:ext cx="5826426" cy="38833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4"/>
          <p:cNvSpPr/>
          <p:nvPr/>
        </p:nvSpPr>
        <p:spPr>
          <a:xfrm>
            <a:off x="8056493" y="1774826"/>
            <a:ext cx="3772295" cy="4385944"/>
          </a:xfrm>
          <a:prstGeom prst="rect">
            <a:avLst/>
          </a:prstGeom>
          <a:solidFill>
            <a:srgbClr val="00C693">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6" name="Google Shape;336;p14"/>
          <p:cNvSpPr/>
          <p:nvPr/>
        </p:nvSpPr>
        <p:spPr>
          <a:xfrm>
            <a:off x="471990" y="1774826"/>
            <a:ext cx="3772295" cy="4385944"/>
          </a:xfrm>
          <a:prstGeom prst="rect">
            <a:avLst/>
          </a:prstGeom>
          <a:solidFill>
            <a:srgbClr val="00C693">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7" name="Google Shape;337;p14"/>
          <p:cNvSpPr/>
          <p:nvPr/>
        </p:nvSpPr>
        <p:spPr>
          <a:xfrm>
            <a:off x="4267002" y="1774826"/>
            <a:ext cx="3772295" cy="4385944"/>
          </a:xfrm>
          <a:prstGeom prst="rect">
            <a:avLst/>
          </a:prstGeom>
          <a:solidFill>
            <a:srgbClr val="00C69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8" name="Google Shape;338;p14"/>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800"/>
              <a:buFont typeface="Arial"/>
              <a:buNone/>
            </a:pPr>
            <a:r>
              <a:rPr lang="en-US"/>
              <a:t>Oodatavad külalised</a:t>
            </a:r>
            <a:endParaRPr b="1">
              <a:solidFill>
                <a:srgbClr val="000000"/>
              </a:solidFill>
              <a:latin typeface="Arial"/>
              <a:ea typeface="Arial"/>
              <a:cs typeface="Arial"/>
              <a:sym typeface="Arial"/>
            </a:endParaRPr>
          </a:p>
        </p:txBody>
      </p:sp>
      <p:sp>
        <p:nvSpPr>
          <p:cNvPr id="339" name="Google Shape;339;p14"/>
          <p:cNvSpPr txBox="1">
            <a:spLocks noGrp="1"/>
          </p:cNvSpPr>
          <p:nvPr>
            <p:ph type="body" idx="1"/>
          </p:nvPr>
        </p:nvSpPr>
        <p:spPr>
          <a:xfrm>
            <a:off x="503823" y="1906553"/>
            <a:ext cx="3729733" cy="3515115"/>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400"/>
              <a:buNone/>
            </a:pPr>
            <a:r>
              <a:rPr lang="en-US" sz="1800" b="1">
                <a:latin typeface="Arial"/>
                <a:ea typeface="Arial"/>
                <a:cs typeface="Arial"/>
                <a:sym typeface="Arial"/>
              </a:rPr>
              <a:t>Kohalikud:</a:t>
            </a:r>
            <a:endParaRPr/>
          </a:p>
          <a:p>
            <a:pPr marL="609585" lvl="0" indent="-389457" algn="l" rtl="0">
              <a:lnSpc>
                <a:spcPct val="90000"/>
              </a:lnSpc>
              <a:spcBef>
                <a:spcPts val="1333"/>
              </a:spcBef>
              <a:spcAft>
                <a:spcPts val="0"/>
              </a:spcAft>
              <a:buClr>
                <a:schemeClr val="dk1"/>
              </a:buClr>
              <a:buSzPts val="1000"/>
              <a:buChar char="●"/>
            </a:pPr>
            <a:r>
              <a:rPr lang="en-US" sz="1800" b="1">
                <a:latin typeface="Arial"/>
                <a:ea typeface="Arial"/>
                <a:cs typeface="Arial"/>
                <a:sym typeface="Arial"/>
              </a:rPr>
              <a:t>Karl-Richard (17)</a:t>
            </a:r>
            <a:r>
              <a:rPr lang="en-US" sz="1800">
                <a:latin typeface="Arial"/>
                <a:ea typeface="Arial"/>
                <a:cs typeface="Arial"/>
                <a:sym typeface="Arial"/>
              </a:rPr>
              <a:t>, gümnasist maakonnakeskusest</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Marta (23)</a:t>
            </a:r>
            <a:r>
              <a:rPr lang="en-US" sz="1800">
                <a:latin typeface="Arial"/>
                <a:ea typeface="Arial"/>
                <a:cs typeface="Arial"/>
                <a:sym typeface="Arial"/>
              </a:rPr>
              <a:t>, mujalt linnast pärit tudeng Tartus</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Christin-Maribel (34)</a:t>
            </a:r>
            <a:r>
              <a:rPr lang="en-US" sz="1800">
                <a:latin typeface="Arial"/>
                <a:ea typeface="Arial"/>
                <a:cs typeface="Arial"/>
                <a:sym typeface="Arial"/>
              </a:rPr>
              <a:t>, kultuuri osas passiivne magalarajooni elanik</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Margus (47)</a:t>
            </a:r>
            <a:r>
              <a:rPr lang="en-US" sz="1800">
                <a:latin typeface="Arial"/>
                <a:ea typeface="Arial"/>
                <a:cs typeface="Arial"/>
                <a:sym typeface="Arial"/>
              </a:rPr>
              <a:t>, kogukonnaaktivist</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Tiiu (56), </a:t>
            </a:r>
            <a:r>
              <a:rPr lang="en-US" sz="1800">
                <a:latin typeface="Arial"/>
                <a:ea typeface="Arial"/>
                <a:cs typeface="Arial"/>
                <a:sym typeface="Arial"/>
              </a:rPr>
              <a:t>kooli huvijuht</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Hella (78)</a:t>
            </a:r>
            <a:r>
              <a:rPr lang="en-US" sz="1800">
                <a:latin typeface="Arial"/>
                <a:ea typeface="Arial"/>
                <a:cs typeface="Arial"/>
                <a:sym typeface="Arial"/>
              </a:rPr>
              <a:t>, üksik pensionär linnas</a:t>
            </a:r>
            <a:endParaRPr/>
          </a:p>
        </p:txBody>
      </p:sp>
      <p:sp>
        <p:nvSpPr>
          <p:cNvPr id="340" name="Google Shape;340;p14"/>
          <p:cNvSpPr txBox="1">
            <a:spLocks noGrp="1"/>
          </p:cNvSpPr>
          <p:nvPr>
            <p:ph type="body" idx="1"/>
          </p:nvPr>
        </p:nvSpPr>
        <p:spPr>
          <a:xfrm>
            <a:off x="4273469" y="1906553"/>
            <a:ext cx="3729733" cy="4254217"/>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400"/>
              <a:buNone/>
            </a:pPr>
            <a:r>
              <a:rPr lang="en-US" sz="1800" b="1">
                <a:latin typeface="Arial"/>
                <a:ea typeface="Arial"/>
                <a:cs typeface="Arial"/>
                <a:sym typeface="Arial"/>
              </a:rPr>
              <a:t>Eestimaalased:</a:t>
            </a:r>
            <a:endParaRPr/>
          </a:p>
          <a:p>
            <a:pPr marL="609585" lvl="0" indent="-389457" algn="l" rtl="0">
              <a:lnSpc>
                <a:spcPct val="90000"/>
              </a:lnSpc>
              <a:spcBef>
                <a:spcPts val="1333"/>
              </a:spcBef>
              <a:spcAft>
                <a:spcPts val="0"/>
              </a:spcAft>
              <a:buClr>
                <a:schemeClr val="dk1"/>
              </a:buClr>
              <a:buSzPts val="1000"/>
              <a:buChar char="●"/>
            </a:pPr>
            <a:r>
              <a:rPr lang="en-US" sz="1800" b="1">
                <a:latin typeface="Arial"/>
                <a:ea typeface="Arial"/>
                <a:cs typeface="Arial"/>
                <a:sym typeface="Arial"/>
              </a:rPr>
              <a:t>Ricardo (29)</a:t>
            </a:r>
            <a:r>
              <a:rPr lang="en-US" sz="1800">
                <a:latin typeface="Arial"/>
                <a:ea typeface="Arial"/>
                <a:cs typeface="Arial"/>
                <a:sym typeface="Arial"/>
              </a:rPr>
              <a:t>, mõned aastad Tallinnas või Tartus elanud tarkvaraarendaja välismaalt</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Karin (37)</a:t>
            </a:r>
            <a:r>
              <a:rPr lang="en-US" sz="1800">
                <a:latin typeface="Arial"/>
                <a:ea typeface="Arial"/>
                <a:cs typeface="Arial"/>
                <a:sym typeface="Arial"/>
              </a:rPr>
              <a:t>, hambaarst ja kahe lapse ema</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Martti (41)</a:t>
            </a:r>
            <a:r>
              <a:rPr lang="en-US" sz="1800">
                <a:latin typeface="Arial"/>
                <a:ea typeface="Arial"/>
                <a:cs typeface="Arial"/>
                <a:sym typeface="Arial"/>
              </a:rPr>
              <a:t>, Tartus õppinud, nüüd mujal elav tippspetsialist</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Anne (62)</a:t>
            </a:r>
            <a:r>
              <a:rPr lang="en-US" sz="1800">
                <a:latin typeface="Arial"/>
                <a:ea typeface="Arial"/>
                <a:cs typeface="Arial"/>
                <a:sym typeface="Arial"/>
              </a:rPr>
              <a:t> ja </a:t>
            </a:r>
            <a:r>
              <a:rPr lang="en-US" sz="1800" b="1">
                <a:latin typeface="Arial"/>
                <a:ea typeface="Arial"/>
                <a:cs typeface="Arial"/>
                <a:sym typeface="Arial"/>
              </a:rPr>
              <a:t>Andres (64)</a:t>
            </a:r>
            <a:r>
              <a:rPr lang="en-US" sz="1800">
                <a:latin typeface="Arial"/>
                <a:ea typeface="Arial"/>
                <a:cs typeface="Arial"/>
                <a:sym typeface="Arial"/>
              </a:rPr>
              <a:t>, aktiivset kultuuri- ja seltsielu elav paar</a:t>
            </a:r>
            <a:br>
              <a:rPr lang="en-US" sz="1800">
                <a:latin typeface="Arial"/>
                <a:ea typeface="Arial"/>
                <a:cs typeface="Arial"/>
                <a:sym typeface="Arial"/>
              </a:rPr>
            </a:br>
            <a:endParaRPr sz="1800">
              <a:latin typeface="Arial"/>
              <a:ea typeface="Arial"/>
              <a:cs typeface="Arial"/>
              <a:sym typeface="Arial"/>
            </a:endParaRPr>
          </a:p>
          <a:p>
            <a:pPr marL="220127" lvl="0" indent="0" algn="l" rtl="0">
              <a:lnSpc>
                <a:spcPct val="90000"/>
              </a:lnSpc>
              <a:spcBef>
                <a:spcPts val="0"/>
              </a:spcBef>
              <a:spcAft>
                <a:spcPts val="0"/>
              </a:spcAft>
              <a:buClr>
                <a:schemeClr val="dk1"/>
              </a:buClr>
              <a:buSzPts val="1000"/>
              <a:buNone/>
            </a:pPr>
            <a:r>
              <a:rPr lang="en-US" sz="1200" i="1">
                <a:latin typeface="Arial"/>
                <a:ea typeface="Arial"/>
                <a:cs typeface="Arial"/>
                <a:sym typeface="Arial"/>
              </a:rPr>
              <a:t>Elavad nii Tartus, Lõuna-Eestis, kui Tallinnas või Haapsalus. Eesti vene emakeelega elanikkonna puhul on tüpaažid samad, ent nendeni jõudmise sõnumid ja kanalid erinevad.</a:t>
            </a:r>
            <a:endParaRPr/>
          </a:p>
        </p:txBody>
      </p:sp>
      <p:sp>
        <p:nvSpPr>
          <p:cNvPr id="341" name="Google Shape;341;p14"/>
          <p:cNvSpPr txBox="1">
            <a:spLocks noGrp="1"/>
          </p:cNvSpPr>
          <p:nvPr>
            <p:ph type="body" idx="1"/>
          </p:nvPr>
        </p:nvSpPr>
        <p:spPr>
          <a:xfrm>
            <a:off x="8069871" y="1906553"/>
            <a:ext cx="3729733"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400"/>
              <a:buNone/>
            </a:pPr>
            <a:r>
              <a:rPr lang="en-US" sz="1800" b="1">
                <a:latin typeface="Arial"/>
                <a:ea typeface="Arial"/>
                <a:cs typeface="Arial"/>
                <a:sym typeface="Arial"/>
              </a:rPr>
              <a:t>Eurooplased:</a:t>
            </a:r>
            <a:endParaRPr/>
          </a:p>
          <a:p>
            <a:pPr marL="609585" lvl="0" indent="-389457" algn="l" rtl="0">
              <a:lnSpc>
                <a:spcPct val="90000"/>
              </a:lnSpc>
              <a:spcBef>
                <a:spcPts val="1333"/>
              </a:spcBef>
              <a:spcAft>
                <a:spcPts val="0"/>
              </a:spcAft>
              <a:buClr>
                <a:schemeClr val="dk1"/>
              </a:buClr>
              <a:buSzPts val="1000"/>
              <a:buChar char="●"/>
            </a:pPr>
            <a:r>
              <a:rPr lang="en-US" sz="1800" b="1">
                <a:latin typeface="Arial"/>
                <a:ea typeface="Arial"/>
                <a:cs typeface="Arial"/>
                <a:sym typeface="Arial"/>
              </a:rPr>
              <a:t>Anastassia (24)</a:t>
            </a:r>
            <a:r>
              <a:rPr lang="en-US" sz="1800">
                <a:latin typeface="Arial"/>
                <a:ea typeface="Arial"/>
                <a:cs typeface="Arial"/>
                <a:sym typeface="Arial"/>
              </a:rPr>
              <a:t>, noor reisihuviline blogija Peterburist</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Elias (39)</a:t>
            </a:r>
            <a:r>
              <a:rPr lang="en-US" sz="1800">
                <a:latin typeface="Arial"/>
                <a:ea typeface="Arial"/>
                <a:cs typeface="Arial"/>
                <a:sym typeface="Arial"/>
              </a:rPr>
              <a:t>, puhkusereisija Soomest, kes pole </a:t>
            </a:r>
            <a:br>
              <a:rPr lang="en-US" sz="1800">
                <a:latin typeface="Arial"/>
                <a:ea typeface="Arial"/>
                <a:cs typeface="Arial"/>
                <a:sym typeface="Arial"/>
              </a:rPr>
            </a:br>
            <a:r>
              <a:rPr lang="en-US" sz="1800">
                <a:latin typeface="Arial"/>
                <a:ea typeface="Arial"/>
                <a:cs typeface="Arial"/>
                <a:sym typeface="Arial"/>
              </a:rPr>
              <a:t>Lõuna-Eestisse sattunud</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Perekond Berzins</a:t>
            </a:r>
            <a:r>
              <a:rPr lang="en-US" sz="1800">
                <a:latin typeface="Arial"/>
                <a:ea typeface="Arial"/>
                <a:cs typeface="Arial"/>
                <a:sym typeface="Arial"/>
              </a:rPr>
              <a:t> Lätist Valmiera linnast</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Susanne (55)</a:t>
            </a:r>
            <a:r>
              <a:rPr lang="en-US" sz="1800">
                <a:latin typeface="Arial"/>
                <a:ea typeface="Arial"/>
                <a:cs typeface="Arial"/>
                <a:sym typeface="Arial"/>
              </a:rPr>
              <a:t>, teadlik keskkonna- ja kultuuriturist Saksamaalt </a:t>
            </a:r>
            <a:endParaRPr/>
          </a:p>
          <a:p>
            <a:pPr marL="609585" lvl="0" indent="-389457" algn="l" rtl="0">
              <a:lnSpc>
                <a:spcPct val="90000"/>
              </a:lnSpc>
              <a:spcBef>
                <a:spcPts val="0"/>
              </a:spcBef>
              <a:spcAft>
                <a:spcPts val="0"/>
              </a:spcAft>
              <a:buClr>
                <a:schemeClr val="dk1"/>
              </a:buClr>
              <a:buSzPts val="1000"/>
              <a:buChar char="●"/>
            </a:pPr>
            <a:r>
              <a:rPr lang="en-US" sz="1800" b="1">
                <a:latin typeface="Arial"/>
                <a:ea typeface="Arial"/>
                <a:cs typeface="Arial"/>
                <a:sym typeface="Arial"/>
              </a:rPr>
              <a:t>Nick (65)</a:t>
            </a:r>
            <a:r>
              <a:rPr lang="en-US" sz="1800">
                <a:latin typeface="Arial"/>
                <a:ea typeface="Arial"/>
                <a:cs typeface="Arial"/>
                <a:sym typeface="Arial"/>
              </a:rPr>
              <a:t>, estofiil Hollandist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5"/>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a:buNone/>
            </a:pPr>
            <a:r>
              <a:rPr lang="en-US" sz="3600"/>
              <a:t>Euroopa kultuuripealinn Lõuna-Eestis - 2021. aasta ülevaade</a:t>
            </a:r>
            <a:br>
              <a:rPr lang="en-US" sz="3600"/>
            </a:br>
            <a:endParaRPr sz="3600"/>
          </a:p>
        </p:txBody>
      </p:sp>
      <p:sp>
        <p:nvSpPr>
          <p:cNvPr id="347" name="Google Shape;347;p15"/>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None/>
            </a:pP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6"/>
          <p:cNvSpPr txBox="1">
            <a:spLocks noGrp="1"/>
          </p:cNvSpPr>
          <p:nvPr>
            <p:ph type="body" idx="1"/>
          </p:nvPr>
        </p:nvSpPr>
        <p:spPr>
          <a:xfrm>
            <a:off x="575154" y="1976438"/>
            <a:ext cx="6477156" cy="433563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Arial"/>
              <a:buChar char="•"/>
            </a:pPr>
            <a:r>
              <a:rPr lang="en-US"/>
              <a:t>25.01 – Viljandi linn</a:t>
            </a:r>
            <a:endParaRPr/>
          </a:p>
          <a:p>
            <a:pPr marL="228600" lvl="0" indent="-228600" algn="l" rtl="0">
              <a:lnSpc>
                <a:spcPct val="90000"/>
              </a:lnSpc>
              <a:spcBef>
                <a:spcPts val="1000"/>
              </a:spcBef>
              <a:spcAft>
                <a:spcPts val="0"/>
              </a:spcAft>
              <a:buClr>
                <a:schemeClr val="dk1"/>
              </a:buClr>
              <a:buSzPts val="2000"/>
              <a:buFont typeface="Arial"/>
              <a:buChar char="•"/>
            </a:pPr>
            <a:r>
              <a:rPr lang="en-US"/>
              <a:t>26.01 – Valga vald, Tõrva vald, Otepää vald, </a:t>
            </a:r>
            <a:br>
              <a:rPr lang="en-US"/>
            </a:br>
            <a:r>
              <a:rPr lang="en-US"/>
              <a:t>Kanepi vald, Räpina vald</a:t>
            </a:r>
            <a:endParaRPr/>
          </a:p>
          <a:p>
            <a:pPr marL="228600" lvl="0" indent="-228600" algn="l" rtl="0">
              <a:lnSpc>
                <a:spcPct val="90000"/>
              </a:lnSpc>
              <a:spcBef>
                <a:spcPts val="1000"/>
              </a:spcBef>
              <a:spcAft>
                <a:spcPts val="0"/>
              </a:spcAft>
              <a:buClr>
                <a:schemeClr val="dk1"/>
              </a:buClr>
              <a:buSzPts val="2000"/>
              <a:buFont typeface="Arial"/>
              <a:buChar char="•"/>
            </a:pPr>
            <a:r>
              <a:rPr lang="en-US"/>
              <a:t>27.01 – Peipsiääre vald, Tartu vald, Nõo vald, </a:t>
            </a:r>
            <a:br>
              <a:rPr lang="en-US"/>
            </a:br>
            <a:r>
              <a:rPr lang="en-US"/>
              <a:t>Elva vald, Kambja vald, Võru linn, Setomaa vald</a:t>
            </a:r>
            <a:endParaRPr/>
          </a:p>
          <a:p>
            <a:pPr marL="228600" lvl="0" indent="-228600" algn="l" rtl="0">
              <a:lnSpc>
                <a:spcPct val="90000"/>
              </a:lnSpc>
              <a:spcBef>
                <a:spcPts val="1000"/>
              </a:spcBef>
              <a:spcAft>
                <a:spcPts val="0"/>
              </a:spcAft>
              <a:buClr>
                <a:schemeClr val="dk1"/>
              </a:buClr>
              <a:buSzPts val="2000"/>
              <a:buFont typeface="Arial"/>
              <a:buChar char="•"/>
            </a:pPr>
            <a:r>
              <a:rPr lang="en-US"/>
              <a:t>28.01 – Kastre vald, Luunja vald, Võru vald vald, Rõuge vald, Antsla vald, Põlva vald</a:t>
            </a:r>
            <a:endParaRPr/>
          </a:p>
        </p:txBody>
      </p:sp>
      <p:sp>
        <p:nvSpPr>
          <p:cNvPr id="353" name="Google Shape;353;p16"/>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Koostöölepingu allkirjastamine 2021</a:t>
            </a:r>
            <a:endParaRPr/>
          </a:p>
        </p:txBody>
      </p:sp>
      <p:pic>
        <p:nvPicPr>
          <p:cNvPr id="354" name="Google Shape;354;p16"/>
          <p:cNvPicPr preferRelativeResize="0"/>
          <p:nvPr/>
        </p:nvPicPr>
        <p:blipFill rotWithShape="1">
          <a:blip r:embed="rId3">
            <a:alphaModFix/>
          </a:blip>
          <a:srcRect/>
          <a:stretch/>
        </p:blipFill>
        <p:spPr>
          <a:xfrm>
            <a:off x="7214992" y="1976438"/>
            <a:ext cx="4977008" cy="373275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7"/>
          <p:cNvSpPr txBox="1">
            <a:spLocks noGrp="1"/>
          </p:cNvSpPr>
          <p:nvPr>
            <p:ph type="body" idx="1"/>
          </p:nvPr>
        </p:nvSpPr>
        <p:spPr>
          <a:xfrm>
            <a:off x="3920490" y="2090895"/>
            <a:ext cx="7720365" cy="4111469"/>
          </a:xfrm>
          <a:prstGeom prst="rect">
            <a:avLst/>
          </a:prstGeom>
          <a:noFill/>
          <a:ln>
            <a:noFill/>
          </a:ln>
        </p:spPr>
        <p:txBody>
          <a:bodyPr spcFirstLastPara="1" wrap="square" lIns="121900" tIns="60925" rIns="121900" bIns="60925" anchor="t" anchorCtr="0">
            <a:normAutofit/>
          </a:bodyPr>
          <a:lstStyle/>
          <a:p>
            <a:pPr marL="457189" lvl="0" indent="-457189" algn="l" rtl="0">
              <a:lnSpc>
                <a:spcPct val="90000"/>
              </a:lnSpc>
              <a:spcBef>
                <a:spcPts val="408"/>
              </a:spcBef>
              <a:spcAft>
                <a:spcPts val="0"/>
              </a:spcAft>
              <a:buClr>
                <a:schemeClr val="dk1"/>
              </a:buClr>
              <a:buSzPts val="1530"/>
              <a:buFont typeface="Arial"/>
              <a:buChar char="•"/>
            </a:pPr>
            <a:r>
              <a:rPr lang="en-US" sz="1812">
                <a:latin typeface="Arial"/>
                <a:ea typeface="Arial"/>
                <a:cs typeface="Arial"/>
                <a:sym typeface="Arial"/>
              </a:rPr>
              <a:t>Iga omavalitsus </a:t>
            </a:r>
            <a:r>
              <a:rPr lang="en-US" sz="1812" b="1">
                <a:latin typeface="Arial"/>
                <a:ea typeface="Arial"/>
                <a:cs typeface="Arial"/>
                <a:sym typeface="Arial"/>
              </a:rPr>
              <a:t>saab tagasi võrdselt või rohkem </a:t>
            </a:r>
            <a:br>
              <a:rPr lang="en-US" sz="1812" b="1">
                <a:latin typeface="Arial"/>
                <a:ea typeface="Arial"/>
                <a:cs typeface="Arial"/>
                <a:sym typeface="Arial"/>
              </a:rPr>
            </a:br>
            <a:r>
              <a:rPr lang="en-US" sz="1812">
                <a:latin typeface="Arial"/>
                <a:ea typeface="Arial"/>
                <a:cs typeface="Arial"/>
                <a:sym typeface="Arial"/>
              </a:rPr>
              <a:t>kui Tartu 2024 eelarvesse panustab. P.s võrdselt KOVi poolt panustatavaga tuleb omavalitsusse läbi regionaalse taotlusvooru</a:t>
            </a:r>
            <a:endParaRPr sz="1812">
              <a:latin typeface="Arial"/>
              <a:ea typeface="Arial"/>
              <a:cs typeface="Arial"/>
              <a:sym typeface="Arial"/>
            </a:endParaRPr>
          </a:p>
          <a:p>
            <a:pPr marL="457189" lvl="0" indent="-457189" algn="l" rtl="0">
              <a:lnSpc>
                <a:spcPct val="90000"/>
              </a:lnSpc>
              <a:spcBef>
                <a:spcPts val="408"/>
              </a:spcBef>
              <a:spcAft>
                <a:spcPts val="0"/>
              </a:spcAft>
              <a:buClr>
                <a:schemeClr val="dk1"/>
              </a:buClr>
              <a:buSzPts val="1530"/>
              <a:buFont typeface="Arial"/>
              <a:buChar char="•"/>
            </a:pPr>
            <a:r>
              <a:rPr lang="en-US" sz="1812">
                <a:latin typeface="Arial"/>
                <a:ea typeface="Arial"/>
                <a:cs typeface="Arial"/>
                <a:sym typeface="Arial"/>
              </a:rPr>
              <a:t>Iga aasta eel lepitakse iga omavalitsusega kokku </a:t>
            </a:r>
            <a:br>
              <a:rPr lang="en-US" sz="1812">
                <a:latin typeface="Arial"/>
                <a:ea typeface="Arial"/>
                <a:cs typeface="Arial"/>
                <a:sym typeface="Arial"/>
              </a:rPr>
            </a:br>
            <a:r>
              <a:rPr lang="en-US" sz="1812" b="1">
                <a:latin typeface="Arial"/>
                <a:ea typeface="Arial"/>
                <a:cs typeface="Arial"/>
                <a:sym typeface="Arial"/>
              </a:rPr>
              <a:t>konkreetne tegevuskava järgmiseks aastaks</a:t>
            </a:r>
            <a:endParaRPr sz="1812">
              <a:latin typeface="Arial"/>
              <a:ea typeface="Arial"/>
              <a:cs typeface="Arial"/>
              <a:sym typeface="Arial"/>
            </a:endParaRPr>
          </a:p>
          <a:p>
            <a:pPr marL="457189" lvl="0" indent="-457189" algn="l" rtl="0">
              <a:lnSpc>
                <a:spcPct val="90000"/>
              </a:lnSpc>
              <a:spcBef>
                <a:spcPts val="408"/>
              </a:spcBef>
              <a:spcAft>
                <a:spcPts val="0"/>
              </a:spcAft>
              <a:buClr>
                <a:schemeClr val="dk1"/>
              </a:buClr>
              <a:buSzPts val="1530"/>
              <a:buFont typeface="Arial"/>
              <a:buChar char="•"/>
            </a:pPr>
            <a:r>
              <a:rPr lang="en-US" sz="1812">
                <a:latin typeface="Arial"/>
                <a:ea typeface="Arial"/>
                <a:cs typeface="Arial"/>
                <a:sym typeface="Arial"/>
              </a:rPr>
              <a:t>Iga aasta järel antakse igale omavalitsusele </a:t>
            </a:r>
            <a:r>
              <a:rPr lang="en-US" sz="1812" b="1">
                <a:latin typeface="Arial"/>
                <a:ea typeface="Arial"/>
                <a:cs typeface="Arial"/>
                <a:sym typeface="Arial"/>
              </a:rPr>
              <a:t>tagasiside </a:t>
            </a:r>
            <a:br>
              <a:rPr lang="en-US" sz="1812" b="1">
                <a:latin typeface="Arial"/>
                <a:ea typeface="Arial"/>
                <a:cs typeface="Arial"/>
                <a:sym typeface="Arial"/>
              </a:rPr>
            </a:br>
            <a:r>
              <a:rPr lang="en-US" sz="1812" b="1">
                <a:latin typeface="Arial"/>
                <a:ea typeface="Arial"/>
                <a:cs typeface="Arial"/>
                <a:sym typeface="Arial"/>
              </a:rPr>
              <a:t>tema antud toetuse kasutamise kohta </a:t>
            </a:r>
            <a:r>
              <a:rPr lang="en-US" sz="1812">
                <a:latin typeface="Arial"/>
                <a:ea typeface="Arial"/>
                <a:cs typeface="Arial"/>
                <a:sym typeface="Arial"/>
              </a:rPr>
              <a:t>koos ülevaatega </a:t>
            </a:r>
            <a:endParaRPr sz="1812">
              <a:latin typeface="Arial"/>
              <a:ea typeface="Arial"/>
              <a:cs typeface="Arial"/>
              <a:sym typeface="Arial"/>
            </a:endParaRPr>
          </a:p>
          <a:p>
            <a:pPr marL="457189" lvl="0" indent="-457189" algn="l" rtl="0">
              <a:lnSpc>
                <a:spcPct val="90000"/>
              </a:lnSpc>
              <a:spcBef>
                <a:spcPts val="408"/>
              </a:spcBef>
              <a:spcAft>
                <a:spcPts val="0"/>
              </a:spcAft>
              <a:buClr>
                <a:schemeClr val="dk1"/>
              </a:buClr>
              <a:buSzPts val="1530"/>
              <a:buFont typeface="Arial"/>
              <a:buChar char="•"/>
            </a:pPr>
            <a:r>
              <a:rPr lang="en-US" sz="1812">
                <a:latin typeface="Arial"/>
                <a:ea typeface="Arial"/>
                <a:cs typeface="Arial"/>
                <a:sym typeface="Arial"/>
              </a:rPr>
              <a:t>Iga omavalitsus </a:t>
            </a:r>
            <a:r>
              <a:rPr lang="en-US" sz="1812" b="1">
                <a:latin typeface="Arial"/>
                <a:ea typeface="Arial"/>
                <a:cs typeface="Arial"/>
                <a:sym typeface="Arial"/>
              </a:rPr>
              <a:t>määrab ühe isiku</a:t>
            </a:r>
            <a:r>
              <a:rPr lang="en-US" sz="1812">
                <a:latin typeface="Arial"/>
                <a:ea typeface="Arial"/>
                <a:cs typeface="Arial"/>
                <a:sym typeface="Arial"/>
              </a:rPr>
              <a:t>, kes on Tartu 2024le kultuuripealinna ettevalmistamise protsessis </a:t>
            </a:r>
            <a:r>
              <a:rPr lang="en-US" sz="1812" b="1">
                <a:latin typeface="Arial"/>
                <a:ea typeface="Arial"/>
                <a:cs typeface="Arial"/>
                <a:sym typeface="Arial"/>
              </a:rPr>
              <a:t>kontaktisikuks</a:t>
            </a:r>
            <a:r>
              <a:rPr lang="en-US" sz="1812">
                <a:latin typeface="Arial"/>
                <a:ea typeface="Arial"/>
                <a:cs typeface="Arial"/>
                <a:sym typeface="Arial"/>
              </a:rPr>
              <a:t> ning kelle kaudu toimub informatsiooni vahendamine ja kokkulepete ettevalmistamine omavalitsusega</a:t>
            </a:r>
            <a:endParaRPr sz="1812">
              <a:latin typeface="Arial"/>
              <a:ea typeface="Arial"/>
              <a:cs typeface="Arial"/>
              <a:sym typeface="Arial"/>
            </a:endParaRPr>
          </a:p>
          <a:p>
            <a:pPr marL="457189" lvl="0" indent="-457189" algn="l" rtl="0">
              <a:lnSpc>
                <a:spcPct val="90000"/>
              </a:lnSpc>
              <a:spcBef>
                <a:spcPts val="408"/>
              </a:spcBef>
              <a:spcAft>
                <a:spcPts val="0"/>
              </a:spcAft>
              <a:buClr>
                <a:schemeClr val="dk1"/>
              </a:buClr>
              <a:buSzPts val="1530"/>
              <a:buFont typeface="Arial"/>
              <a:buChar char="•"/>
            </a:pPr>
            <a:r>
              <a:rPr lang="en-US" sz="1812">
                <a:latin typeface="Arial"/>
                <a:ea typeface="Arial"/>
                <a:cs typeface="Arial"/>
                <a:sym typeface="Arial"/>
              </a:rPr>
              <a:t>Iga omavalitsuse </a:t>
            </a:r>
            <a:r>
              <a:rPr lang="en-US" sz="1812" b="1">
                <a:latin typeface="Arial"/>
                <a:ea typeface="Arial"/>
                <a:cs typeface="Arial"/>
                <a:sym typeface="Arial"/>
              </a:rPr>
              <a:t>avalike suhete valdkonna töötaja </a:t>
            </a:r>
            <a:r>
              <a:rPr lang="en-US" sz="1812">
                <a:latin typeface="Arial"/>
                <a:ea typeface="Arial"/>
                <a:cs typeface="Arial"/>
                <a:sym typeface="Arial"/>
              </a:rPr>
              <a:t>kaasatakse </a:t>
            </a:r>
            <a:r>
              <a:rPr lang="en-US" sz="1812" b="1">
                <a:latin typeface="Arial"/>
                <a:ea typeface="Arial"/>
                <a:cs typeface="Arial"/>
                <a:sym typeface="Arial"/>
              </a:rPr>
              <a:t>kultuuripealinna kommunikatsioonivõrgustikku </a:t>
            </a:r>
            <a:r>
              <a:rPr lang="en-US" sz="1812">
                <a:latin typeface="Arial"/>
                <a:ea typeface="Arial"/>
                <a:cs typeface="Arial"/>
                <a:sym typeface="Arial"/>
              </a:rPr>
              <a:t>sisendinformatsiooni saamiseks ja kultuuripealina informatsiooni jagamiseks vastavale omavalitsusele.</a:t>
            </a:r>
            <a:endParaRPr sz="1812">
              <a:latin typeface="Arial"/>
              <a:ea typeface="Arial"/>
              <a:cs typeface="Arial"/>
              <a:sym typeface="Arial"/>
            </a:endParaRPr>
          </a:p>
        </p:txBody>
      </p:sp>
      <p:sp>
        <p:nvSpPr>
          <p:cNvPr id="360" name="Google Shape;360;p17"/>
          <p:cNvSpPr txBox="1">
            <a:spLocks noGrp="1"/>
          </p:cNvSpPr>
          <p:nvPr>
            <p:ph type="title"/>
          </p:nvPr>
        </p:nvSpPr>
        <p:spPr>
          <a:xfrm>
            <a:off x="3920490" y="588724"/>
            <a:ext cx="772036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latin typeface="Arial"/>
                <a:ea typeface="Arial"/>
                <a:cs typeface="Arial"/>
                <a:sym typeface="Arial"/>
              </a:rPr>
              <a:t>Koostöö iga omavalitsusega</a:t>
            </a:r>
            <a:endParaRPr/>
          </a:p>
        </p:txBody>
      </p:sp>
      <p:pic>
        <p:nvPicPr>
          <p:cNvPr id="361" name="Google Shape;361;p17"/>
          <p:cNvPicPr preferRelativeResize="0"/>
          <p:nvPr/>
        </p:nvPicPr>
        <p:blipFill rotWithShape="1">
          <a:blip r:embed="rId3">
            <a:alphaModFix/>
          </a:blip>
          <a:srcRect/>
          <a:stretch/>
        </p:blipFill>
        <p:spPr>
          <a:xfrm>
            <a:off x="0" y="777240"/>
            <a:ext cx="3497580" cy="5257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8"/>
          <p:cNvSpPr txBox="1">
            <a:spLocks noGrp="1"/>
          </p:cNvSpPr>
          <p:nvPr>
            <p:ph type="body" idx="1"/>
          </p:nvPr>
        </p:nvSpPr>
        <p:spPr>
          <a:xfrm>
            <a:off x="5440680" y="2090895"/>
            <a:ext cx="6200175" cy="4111469"/>
          </a:xfrm>
          <a:prstGeom prst="rect">
            <a:avLst/>
          </a:prstGeom>
          <a:noFill/>
          <a:ln>
            <a:noFill/>
          </a:ln>
        </p:spPr>
        <p:txBody>
          <a:bodyPr spcFirstLastPara="1" wrap="square" lIns="91425" tIns="45700" rIns="91425" bIns="45700" anchor="t" anchorCtr="0">
            <a:normAutofit fontScale="92500"/>
          </a:bodyPr>
          <a:lstStyle/>
          <a:p>
            <a:pPr marL="228600" lvl="0" indent="-228631" algn="l" rtl="0">
              <a:lnSpc>
                <a:spcPct val="90000"/>
              </a:lnSpc>
              <a:spcBef>
                <a:spcPts val="0"/>
              </a:spcBef>
              <a:spcAft>
                <a:spcPts val="0"/>
              </a:spcAft>
              <a:buClr>
                <a:schemeClr val="dk1"/>
              </a:buClr>
              <a:buSzPct val="100000"/>
              <a:buFont typeface="Arial"/>
              <a:buChar char="•"/>
            </a:pPr>
            <a:r>
              <a:rPr lang="en-US" sz="1900"/>
              <a:t>Igaks aastaks on iga omavalitsusega kokku lepitud </a:t>
            </a:r>
            <a:r>
              <a:rPr lang="en-US" sz="1900" b="1"/>
              <a:t>tegevuskava</a:t>
            </a:r>
            <a:endParaRPr sz="1900" b="1"/>
          </a:p>
          <a:p>
            <a:pPr marL="228600" lvl="0" indent="-228631" algn="l" rtl="0">
              <a:lnSpc>
                <a:spcPct val="90000"/>
              </a:lnSpc>
              <a:spcBef>
                <a:spcPts val="1000"/>
              </a:spcBef>
              <a:spcAft>
                <a:spcPts val="0"/>
              </a:spcAft>
              <a:buClr>
                <a:schemeClr val="dk1"/>
              </a:buClr>
              <a:buSzPct val="100000"/>
              <a:buFont typeface="Arial"/>
              <a:buChar char="•"/>
            </a:pPr>
            <a:r>
              <a:rPr lang="en-US" sz="1900"/>
              <a:t>Tegevuskava 2021 hõlmas:</a:t>
            </a:r>
            <a:endParaRPr/>
          </a:p>
          <a:p>
            <a:pPr marL="685800" lvl="1" indent="-228631" algn="l" rtl="0">
              <a:lnSpc>
                <a:spcPct val="90000"/>
              </a:lnSpc>
              <a:spcBef>
                <a:spcPts val="500"/>
              </a:spcBef>
              <a:spcAft>
                <a:spcPts val="0"/>
              </a:spcAft>
              <a:buClr>
                <a:schemeClr val="dk1"/>
              </a:buClr>
              <a:buSzPct val="100000"/>
              <a:buChar char="•"/>
            </a:pPr>
            <a:r>
              <a:rPr lang="en-US" sz="1900"/>
              <a:t>Regionaalseks projektitaotlusvooruks ettevalmistusi</a:t>
            </a:r>
            <a:endParaRPr sz="1900"/>
          </a:p>
          <a:p>
            <a:pPr marL="685800" lvl="1" indent="-228631" algn="l" rtl="0">
              <a:lnSpc>
                <a:spcPct val="90000"/>
              </a:lnSpc>
              <a:spcBef>
                <a:spcPts val="500"/>
              </a:spcBef>
              <a:spcAft>
                <a:spcPts val="0"/>
              </a:spcAft>
              <a:buClr>
                <a:schemeClr val="dk1"/>
              </a:buClr>
              <a:buSzPct val="100000"/>
              <a:buChar char="•"/>
            </a:pPr>
            <a:r>
              <a:rPr lang="en-US" sz="1900"/>
              <a:t>Mestimist arenduses olevate kandidatuuriraamatu projektidega</a:t>
            </a:r>
            <a:endParaRPr sz="1900"/>
          </a:p>
          <a:p>
            <a:pPr marL="685800" lvl="1" indent="-228631" algn="l" rtl="0">
              <a:lnSpc>
                <a:spcPct val="90000"/>
              </a:lnSpc>
              <a:spcBef>
                <a:spcPts val="500"/>
              </a:spcBef>
              <a:spcAft>
                <a:spcPts val="0"/>
              </a:spcAft>
              <a:buClr>
                <a:schemeClr val="dk1"/>
              </a:buClr>
              <a:buSzPct val="100000"/>
              <a:buChar char="•"/>
            </a:pPr>
            <a:r>
              <a:rPr lang="en-US" sz="1900"/>
              <a:t>Kultuurikorraldajate võimestamist (Kultuurikompass)</a:t>
            </a:r>
            <a:endParaRPr/>
          </a:p>
          <a:p>
            <a:pPr marL="685800" lvl="1" indent="-228631" algn="l" rtl="0">
              <a:lnSpc>
                <a:spcPct val="90000"/>
              </a:lnSpc>
              <a:spcBef>
                <a:spcPts val="500"/>
              </a:spcBef>
              <a:spcAft>
                <a:spcPts val="0"/>
              </a:spcAft>
              <a:buClr>
                <a:schemeClr val="dk1"/>
              </a:buClr>
              <a:buSzPct val="100000"/>
              <a:buChar char="•"/>
            </a:pPr>
            <a:r>
              <a:rPr lang="en-US" sz="1900"/>
              <a:t>Turundust ja kommunikatsiooni (jaanuaris 2021 valmis kultuuripealinna kommunikatsioonistrateegia)</a:t>
            </a:r>
            <a:endParaRPr/>
          </a:p>
          <a:p>
            <a:pPr marL="685800" lvl="1" indent="-228631" algn="l" rtl="0">
              <a:lnSpc>
                <a:spcPct val="90000"/>
              </a:lnSpc>
              <a:spcBef>
                <a:spcPts val="500"/>
              </a:spcBef>
              <a:spcAft>
                <a:spcPts val="0"/>
              </a:spcAft>
              <a:buClr>
                <a:schemeClr val="dk1"/>
              </a:buClr>
              <a:buSzPct val="100000"/>
              <a:buChar char="•"/>
            </a:pPr>
            <a:r>
              <a:rPr lang="en-US" sz="1900"/>
              <a:t>Muid ettevalmistavaid tegevusi (residentuuride ettevalmistus; jms)</a:t>
            </a:r>
            <a:endParaRPr/>
          </a:p>
          <a:p>
            <a:pPr marL="685800" lvl="1" indent="-117030" algn="l" rtl="0">
              <a:lnSpc>
                <a:spcPct val="90000"/>
              </a:lnSpc>
              <a:spcBef>
                <a:spcPts val="500"/>
              </a:spcBef>
              <a:spcAft>
                <a:spcPts val="0"/>
              </a:spcAft>
              <a:buClr>
                <a:schemeClr val="dk1"/>
              </a:buClr>
              <a:buSzPct val="100000"/>
              <a:buNone/>
            </a:pPr>
            <a:endParaRPr sz="1900"/>
          </a:p>
          <a:p>
            <a:pPr marL="685800" lvl="1" indent="-228631" algn="l" rtl="0">
              <a:lnSpc>
                <a:spcPct val="90000"/>
              </a:lnSpc>
              <a:spcBef>
                <a:spcPts val="500"/>
              </a:spcBef>
              <a:spcAft>
                <a:spcPts val="0"/>
              </a:spcAft>
              <a:buClr>
                <a:schemeClr val="dk1"/>
              </a:buClr>
              <a:buSzPct val="100000"/>
              <a:buChar char="•"/>
            </a:pPr>
            <a:r>
              <a:rPr lang="en-US" sz="1900"/>
              <a:t>Aruanded omavalitsustesse 15.veebruar 2022</a:t>
            </a:r>
            <a:endParaRPr/>
          </a:p>
        </p:txBody>
      </p:sp>
      <p:sp>
        <p:nvSpPr>
          <p:cNvPr id="367" name="Google Shape;367;p18"/>
          <p:cNvSpPr txBox="1">
            <a:spLocks noGrp="1"/>
          </p:cNvSpPr>
          <p:nvPr>
            <p:ph type="title"/>
          </p:nvPr>
        </p:nvSpPr>
        <p:spPr>
          <a:xfrm>
            <a:off x="5440680" y="588724"/>
            <a:ext cx="62001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Tegevuskava</a:t>
            </a:r>
            <a:endParaRPr/>
          </a:p>
        </p:txBody>
      </p:sp>
      <p:pic>
        <p:nvPicPr>
          <p:cNvPr id="368" name="Google Shape;368;p18" descr="Pilt, millel on kujutatud väljas, puu, maapind, inimesed&#10;&#10;Kirjeldus on genereeritud automaatselt"/>
          <p:cNvPicPr preferRelativeResize="0">
            <a:picLocks noGrp="1"/>
          </p:cNvPicPr>
          <p:nvPr>
            <p:ph type="pic" idx="2"/>
          </p:nvPr>
        </p:nvPicPr>
        <p:blipFill rotWithShape="1">
          <a:blip r:embed="rId3">
            <a:alphaModFix/>
          </a:blip>
          <a:srcRect l="22947" r="17874" b="1"/>
          <a:stretch/>
        </p:blipFill>
        <p:spPr>
          <a:xfrm>
            <a:off x="20" y="588724"/>
            <a:ext cx="4976988" cy="56136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9"/>
          <p:cNvSpPr txBox="1">
            <a:spLocks noGrp="1"/>
          </p:cNvSpPr>
          <p:nvPr>
            <p:ph type="body" idx="1"/>
          </p:nvPr>
        </p:nvSpPr>
        <p:spPr>
          <a:xfrm>
            <a:off x="575154" y="1867296"/>
            <a:ext cx="5988484" cy="433563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Arial"/>
              <a:buChar char="•"/>
            </a:pPr>
            <a:r>
              <a:rPr lang="en-US"/>
              <a:t>Lõuna-Eesti omavalitsustel on valitud esindaja SA Tartu 2024 nõukokku – SA Võrumaa Arenduskeskuse juht </a:t>
            </a:r>
            <a:r>
              <a:rPr lang="en-US" b="1"/>
              <a:t>Tiit Toots</a:t>
            </a:r>
            <a:endParaRPr/>
          </a:p>
          <a:p>
            <a:pPr marL="228600" lvl="0" indent="-228600" algn="l" rtl="0">
              <a:lnSpc>
                <a:spcPct val="90000"/>
              </a:lnSpc>
              <a:spcBef>
                <a:spcPts val="1000"/>
              </a:spcBef>
              <a:spcAft>
                <a:spcPts val="0"/>
              </a:spcAft>
              <a:buClr>
                <a:schemeClr val="dk1"/>
              </a:buClr>
              <a:buSzPts val="2000"/>
              <a:buFont typeface="Arial"/>
              <a:buChar char="•"/>
            </a:pPr>
            <a:r>
              <a:rPr lang="en-US"/>
              <a:t>Omavalitsusjuhtide Foorum – </a:t>
            </a:r>
            <a:br>
              <a:rPr lang="en-US"/>
            </a:br>
            <a:r>
              <a:rPr lang="en-US" b="1"/>
              <a:t>kõik omavalitsusjuhid</a:t>
            </a:r>
            <a:endParaRPr b="1"/>
          </a:p>
          <a:p>
            <a:pPr marL="228600" lvl="0" indent="-228600" algn="l" rtl="0">
              <a:lnSpc>
                <a:spcPct val="90000"/>
              </a:lnSpc>
              <a:spcBef>
                <a:spcPts val="1000"/>
              </a:spcBef>
              <a:spcAft>
                <a:spcPts val="0"/>
              </a:spcAft>
              <a:buClr>
                <a:schemeClr val="dk1"/>
              </a:buClr>
              <a:buSzPts val="2000"/>
              <a:buFont typeface="Arial"/>
              <a:buChar char="•"/>
            </a:pPr>
            <a:r>
              <a:rPr lang="en-US"/>
              <a:t>Esindajad Loomenõukogus – </a:t>
            </a:r>
            <a:br>
              <a:rPr lang="en-US"/>
            </a:br>
            <a:r>
              <a:rPr lang="en-US" b="1"/>
              <a:t>Kuldar Leis</a:t>
            </a:r>
            <a:r>
              <a:rPr lang="en-US"/>
              <a:t> ja </a:t>
            </a:r>
            <a:r>
              <a:rPr lang="en-US" b="1"/>
              <a:t>Mari Kalkun</a:t>
            </a:r>
            <a:endParaRPr/>
          </a:p>
          <a:p>
            <a:pPr marL="228600" lvl="0" indent="-228600" algn="l" rtl="0">
              <a:lnSpc>
                <a:spcPct val="90000"/>
              </a:lnSpc>
              <a:spcBef>
                <a:spcPts val="1000"/>
              </a:spcBef>
              <a:spcAft>
                <a:spcPts val="0"/>
              </a:spcAft>
              <a:buClr>
                <a:schemeClr val="dk1"/>
              </a:buClr>
              <a:buSzPts val="2000"/>
              <a:buFont typeface="Arial"/>
              <a:buChar char="•"/>
            </a:pPr>
            <a:r>
              <a:rPr lang="en-US"/>
              <a:t>Regionaalne ekspertkomisjon – </a:t>
            </a:r>
            <a:br>
              <a:rPr lang="en-US"/>
            </a:br>
            <a:r>
              <a:rPr lang="en-US"/>
              <a:t>iga maakonna </a:t>
            </a:r>
            <a:r>
              <a:rPr lang="en-US" b="1"/>
              <a:t>maakondlik kultuurijuht</a:t>
            </a:r>
            <a:endParaRPr b="1"/>
          </a:p>
          <a:p>
            <a:pPr marL="228600" lvl="0" indent="-228600" algn="l" rtl="0">
              <a:lnSpc>
                <a:spcPct val="90000"/>
              </a:lnSpc>
              <a:spcBef>
                <a:spcPts val="1000"/>
              </a:spcBef>
              <a:spcAft>
                <a:spcPts val="0"/>
              </a:spcAft>
              <a:buClr>
                <a:schemeClr val="dk1"/>
              </a:buClr>
              <a:buSzPts val="2000"/>
              <a:buFont typeface="Arial"/>
              <a:buChar char="•"/>
            </a:pPr>
            <a:r>
              <a:rPr lang="en-US"/>
              <a:t>Omavalitsuste kontaktisikute võrgustik; omavalitsuste </a:t>
            </a:r>
            <a:r>
              <a:rPr lang="en-US" b="1"/>
              <a:t>kommunikatsioonijuhid</a:t>
            </a:r>
            <a:endParaRPr b="1"/>
          </a:p>
          <a:p>
            <a:pPr marL="228600" lvl="0" indent="-228600" algn="l" rtl="0">
              <a:lnSpc>
                <a:spcPct val="90000"/>
              </a:lnSpc>
              <a:spcBef>
                <a:spcPts val="1000"/>
              </a:spcBef>
              <a:spcAft>
                <a:spcPts val="0"/>
              </a:spcAft>
              <a:buClr>
                <a:schemeClr val="dk1"/>
              </a:buClr>
              <a:buSzPts val="2000"/>
              <a:buFont typeface="Arial"/>
              <a:buChar char="•"/>
            </a:pPr>
            <a:r>
              <a:rPr lang="en-US"/>
              <a:t>Lõuna-Eesti koordinaator – </a:t>
            </a:r>
            <a:r>
              <a:rPr lang="en-US" b="1"/>
              <a:t>Annela Laaneots</a:t>
            </a:r>
            <a:endParaRPr b="1"/>
          </a:p>
        </p:txBody>
      </p:sp>
      <p:sp>
        <p:nvSpPr>
          <p:cNvPr id="374" name="Google Shape;374;p19"/>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Kuidas Lõuna-Eesti on esindatud?</a:t>
            </a:r>
            <a:endParaRPr/>
          </a:p>
        </p:txBody>
      </p:sp>
      <p:pic>
        <p:nvPicPr>
          <p:cNvPr id="375" name="Google Shape;375;p19" descr="Pilt, millel on kujutatud väljas, taevas&#10;&#10;Kirjeldus on genereeritud automaatselt"/>
          <p:cNvPicPr preferRelativeResize="0">
            <a:picLocks noGrp="1"/>
          </p:cNvPicPr>
          <p:nvPr>
            <p:ph type="pic" idx="2"/>
          </p:nvPr>
        </p:nvPicPr>
        <p:blipFill rotWithShape="1">
          <a:blip r:embed="rId3">
            <a:alphaModFix/>
          </a:blip>
          <a:srcRect l="8092" r="15271" b="-1"/>
          <a:stretch/>
        </p:blipFill>
        <p:spPr>
          <a:xfrm>
            <a:off x="7214992" y="1690688"/>
            <a:ext cx="4977008" cy="43350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
          <p:cNvSpPr txBox="1">
            <a:spLocks noGrp="1"/>
          </p:cNvSpPr>
          <p:nvPr>
            <p:ph type="body" idx="1"/>
          </p:nvPr>
        </p:nvSpPr>
        <p:spPr>
          <a:xfrm>
            <a:off x="575153" y="1956122"/>
            <a:ext cx="5343865" cy="424681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Arial"/>
              <a:buChar char="•"/>
            </a:pPr>
            <a:r>
              <a:rPr lang="en-US"/>
              <a:t>Eesti 2024. a </a:t>
            </a:r>
            <a:r>
              <a:rPr lang="en-US" b="1"/>
              <a:t>tippsündmus</a:t>
            </a:r>
            <a:endParaRPr/>
          </a:p>
          <a:p>
            <a:pPr marL="228600" lvl="0" indent="-228600" algn="l" rtl="0">
              <a:lnSpc>
                <a:spcPct val="90000"/>
              </a:lnSpc>
              <a:spcBef>
                <a:spcPts val="1000"/>
              </a:spcBef>
              <a:spcAft>
                <a:spcPts val="0"/>
              </a:spcAft>
              <a:buSzPts val="2000"/>
              <a:buChar char="•"/>
            </a:pPr>
            <a:r>
              <a:rPr lang="en-US"/>
              <a:t>Tartu ja L-Eesti </a:t>
            </a:r>
            <a:r>
              <a:rPr lang="en-US" b="1"/>
              <a:t>suurim ühine ettevõtmine - </a:t>
            </a:r>
            <a:r>
              <a:rPr lang="en-US"/>
              <a:t>Tartu 2024 esindab piirkonda, võrgustikke, inimesi, huvitavaid teemasid</a:t>
            </a:r>
            <a:endParaRPr/>
          </a:p>
          <a:p>
            <a:pPr marL="228600" lvl="0" indent="-228600" algn="l" rtl="0">
              <a:lnSpc>
                <a:spcPct val="90000"/>
              </a:lnSpc>
              <a:spcBef>
                <a:spcPts val="1000"/>
              </a:spcBef>
              <a:spcAft>
                <a:spcPts val="0"/>
              </a:spcAft>
              <a:buClr>
                <a:schemeClr val="dk1"/>
              </a:buClr>
              <a:buSzPts val="2000"/>
              <a:buFont typeface="Arial"/>
              <a:buChar char="•"/>
            </a:pPr>
            <a:r>
              <a:rPr lang="en-US"/>
              <a:t>Kogu piirkonna, selle </a:t>
            </a:r>
            <a:r>
              <a:rPr lang="en-US" b="1"/>
              <a:t>inimeste ja kultuuride</a:t>
            </a:r>
            <a:r>
              <a:rPr lang="en-US"/>
              <a:t> tutvustamine Eestile ja Euroopale</a:t>
            </a:r>
            <a:endParaRPr/>
          </a:p>
          <a:p>
            <a:pPr marL="228600" lvl="0" indent="-228600" algn="l" rtl="0">
              <a:lnSpc>
                <a:spcPct val="90000"/>
              </a:lnSpc>
              <a:spcBef>
                <a:spcPts val="1000"/>
              </a:spcBef>
              <a:spcAft>
                <a:spcPts val="0"/>
              </a:spcAft>
              <a:buSzPts val="2000"/>
              <a:buChar char="•"/>
            </a:pPr>
            <a:r>
              <a:rPr lang="en-US"/>
              <a:t>Tiitliaasta 2024 - viis aastat hoogu kogunud tegevuste kulminatsioon</a:t>
            </a:r>
            <a:endParaRPr/>
          </a:p>
          <a:p>
            <a:pPr marL="228600" lvl="0" indent="-101600" algn="l" rtl="0">
              <a:lnSpc>
                <a:spcPct val="90000"/>
              </a:lnSpc>
              <a:spcBef>
                <a:spcPts val="1000"/>
              </a:spcBef>
              <a:spcAft>
                <a:spcPts val="0"/>
              </a:spcAft>
              <a:buClr>
                <a:schemeClr val="dk1"/>
              </a:buClr>
              <a:buSzPts val="2000"/>
              <a:buFont typeface="Arial"/>
              <a:buNone/>
            </a:pPr>
            <a:endParaRPr/>
          </a:p>
        </p:txBody>
      </p:sp>
      <p:sp>
        <p:nvSpPr>
          <p:cNvPr id="215" name="Google Shape;215;p2"/>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Euroopa kultuuripealinn Tartu 2024</a:t>
            </a:r>
            <a:endParaRPr/>
          </a:p>
        </p:txBody>
      </p:sp>
      <p:pic>
        <p:nvPicPr>
          <p:cNvPr id="216" name="Google Shape;216;p2"/>
          <p:cNvPicPr preferRelativeResize="0"/>
          <p:nvPr/>
        </p:nvPicPr>
        <p:blipFill rotWithShape="1">
          <a:blip r:embed="rId3">
            <a:alphaModFix/>
          </a:blip>
          <a:srcRect l="4054" r="9745"/>
          <a:stretch/>
        </p:blipFill>
        <p:spPr>
          <a:xfrm>
            <a:off x="6417601" y="1867296"/>
            <a:ext cx="5774399" cy="3711701"/>
          </a:xfrm>
          <a:prstGeom prst="rect">
            <a:avLst/>
          </a:prstGeom>
          <a:noFill/>
          <a:ln>
            <a:noFill/>
          </a:ln>
        </p:spPr>
      </p:pic>
      <p:pic>
        <p:nvPicPr>
          <p:cNvPr id="217" name="Google Shape;217;p2"/>
          <p:cNvPicPr preferRelativeResize="0"/>
          <p:nvPr/>
        </p:nvPicPr>
        <p:blipFill rotWithShape="1">
          <a:blip r:embed="rId4">
            <a:alphaModFix/>
          </a:blip>
          <a:srcRect/>
          <a:stretch/>
        </p:blipFill>
        <p:spPr>
          <a:xfrm>
            <a:off x="865399" y="5003221"/>
            <a:ext cx="1727330" cy="11515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0"/>
          <p:cNvSpPr txBox="1">
            <a:spLocks noGrp="1"/>
          </p:cNvSpPr>
          <p:nvPr>
            <p:ph type="body" idx="1"/>
          </p:nvPr>
        </p:nvSpPr>
        <p:spPr>
          <a:xfrm>
            <a:off x="5783579" y="2297430"/>
            <a:ext cx="5857275" cy="390493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700"/>
              <a:buFont typeface="Arial"/>
              <a:buChar char="•"/>
            </a:pPr>
            <a:r>
              <a:rPr lang="en-US" sz="1700"/>
              <a:t>1-2x aastas: Omavalitsusjuhtide Foorum – </a:t>
            </a:r>
            <a:br>
              <a:rPr lang="en-US" sz="1700"/>
            </a:br>
            <a:r>
              <a:rPr lang="en-US" sz="1700"/>
              <a:t>kõik </a:t>
            </a:r>
            <a:r>
              <a:rPr lang="en-US" sz="1700" b="1"/>
              <a:t>omavalitsusjuhid</a:t>
            </a:r>
            <a:endParaRPr sz="1700" b="1"/>
          </a:p>
          <a:p>
            <a:pPr marL="228600" lvl="0" indent="-228600" algn="l" rtl="0">
              <a:lnSpc>
                <a:spcPct val="90000"/>
              </a:lnSpc>
              <a:spcBef>
                <a:spcPts val="1000"/>
              </a:spcBef>
              <a:spcAft>
                <a:spcPts val="0"/>
              </a:spcAft>
              <a:buClr>
                <a:schemeClr val="dk1"/>
              </a:buClr>
              <a:buSzPts val="1700"/>
              <a:buFont typeface="Arial"/>
              <a:buChar char="•"/>
            </a:pPr>
            <a:r>
              <a:rPr lang="en-US" sz="1700" b="1"/>
              <a:t>Esindajad</a:t>
            </a:r>
            <a:r>
              <a:rPr lang="en-US" sz="1700"/>
              <a:t> Loomenõukogus</a:t>
            </a:r>
            <a:endParaRPr sz="1700"/>
          </a:p>
          <a:p>
            <a:pPr marL="228600" lvl="0" indent="-228600" algn="l" rtl="0">
              <a:lnSpc>
                <a:spcPct val="90000"/>
              </a:lnSpc>
              <a:spcBef>
                <a:spcPts val="1000"/>
              </a:spcBef>
              <a:spcAft>
                <a:spcPts val="0"/>
              </a:spcAft>
              <a:buClr>
                <a:schemeClr val="dk1"/>
              </a:buClr>
              <a:buSzPts val="1700"/>
              <a:buFont typeface="Arial"/>
              <a:buChar char="•"/>
            </a:pPr>
            <a:r>
              <a:rPr lang="en-US" sz="1700"/>
              <a:t>1x nädalas: regionaalne ekspertkomisjon – </a:t>
            </a:r>
            <a:br>
              <a:rPr lang="en-US" sz="1700"/>
            </a:br>
            <a:r>
              <a:rPr lang="en-US" sz="1700"/>
              <a:t>iga maakonna </a:t>
            </a:r>
            <a:r>
              <a:rPr lang="en-US" sz="1700" b="1"/>
              <a:t>maakondlik kultuurijuht</a:t>
            </a:r>
            <a:endParaRPr sz="1700" b="1"/>
          </a:p>
          <a:p>
            <a:pPr marL="228600" lvl="0" indent="-228600" algn="l" rtl="0">
              <a:lnSpc>
                <a:spcPct val="90000"/>
              </a:lnSpc>
              <a:spcBef>
                <a:spcPts val="1000"/>
              </a:spcBef>
              <a:spcAft>
                <a:spcPts val="0"/>
              </a:spcAft>
              <a:buClr>
                <a:schemeClr val="dk1"/>
              </a:buClr>
              <a:buSzPts val="1700"/>
              <a:buFont typeface="Arial"/>
              <a:buChar char="•"/>
            </a:pPr>
            <a:r>
              <a:rPr lang="en-US" sz="1700"/>
              <a:t>2x kuus: omavalitsuste </a:t>
            </a:r>
            <a:r>
              <a:rPr lang="en-US" sz="1700" b="1"/>
              <a:t>kommunikatsioonijuhid</a:t>
            </a:r>
            <a:r>
              <a:rPr lang="en-US" sz="1700"/>
              <a:t> ja </a:t>
            </a:r>
            <a:r>
              <a:rPr lang="en-US" sz="1700" b="1"/>
              <a:t>kontaktisikud</a:t>
            </a:r>
            <a:endParaRPr sz="1700" b="1"/>
          </a:p>
          <a:p>
            <a:pPr marL="228600" lvl="0" indent="-228600" algn="l" rtl="0">
              <a:lnSpc>
                <a:spcPct val="90000"/>
              </a:lnSpc>
              <a:spcBef>
                <a:spcPts val="1000"/>
              </a:spcBef>
              <a:spcAft>
                <a:spcPts val="0"/>
              </a:spcAft>
              <a:buClr>
                <a:schemeClr val="dk1"/>
              </a:buClr>
              <a:buSzPts val="1700"/>
              <a:buFont typeface="Arial"/>
              <a:buChar char="•"/>
            </a:pPr>
            <a:r>
              <a:rPr lang="en-US" sz="1700"/>
              <a:t>Omavalitsuste kodulehtedel </a:t>
            </a:r>
            <a:r>
              <a:rPr lang="en-US" sz="1700" b="1"/>
              <a:t>Tartu 2024 erilehed</a:t>
            </a:r>
            <a:endParaRPr/>
          </a:p>
          <a:p>
            <a:pPr marL="228600" lvl="0" indent="-120650" algn="l" rtl="0">
              <a:lnSpc>
                <a:spcPct val="90000"/>
              </a:lnSpc>
              <a:spcBef>
                <a:spcPts val="1000"/>
              </a:spcBef>
              <a:spcAft>
                <a:spcPts val="0"/>
              </a:spcAft>
              <a:buClr>
                <a:schemeClr val="dk1"/>
              </a:buClr>
              <a:buSzPts val="1700"/>
              <a:buFont typeface="Arial"/>
              <a:buNone/>
            </a:pPr>
            <a:endParaRPr sz="1700" b="1"/>
          </a:p>
          <a:p>
            <a:pPr marL="228600" lvl="0" indent="-228600" algn="l" rtl="0">
              <a:lnSpc>
                <a:spcPct val="90000"/>
              </a:lnSpc>
              <a:spcBef>
                <a:spcPts val="1000"/>
              </a:spcBef>
              <a:spcAft>
                <a:spcPts val="0"/>
              </a:spcAft>
              <a:buClr>
                <a:schemeClr val="dk1"/>
              </a:buClr>
              <a:buSzPts val="1700"/>
              <a:buFont typeface="Arial"/>
              <a:buChar char="•"/>
            </a:pPr>
            <a:r>
              <a:rPr lang="en-US" sz="1700"/>
              <a:t>Meilime, helistame! Kui koroona annab järele, siis kohtume ka lives!</a:t>
            </a:r>
            <a:endParaRPr/>
          </a:p>
          <a:p>
            <a:pPr marL="0" lvl="0" indent="0" algn="l" rtl="0">
              <a:lnSpc>
                <a:spcPct val="90000"/>
              </a:lnSpc>
              <a:spcBef>
                <a:spcPts val="1000"/>
              </a:spcBef>
              <a:spcAft>
                <a:spcPts val="0"/>
              </a:spcAft>
              <a:buClr>
                <a:schemeClr val="dk1"/>
              </a:buClr>
              <a:buSzPts val="1700"/>
              <a:buNone/>
            </a:pPr>
            <a:endParaRPr sz="1700"/>
          </a:p>
          <a:p>
            <a:pPr marL="228600" lvl="0" indent="-120650" algn="l" rtl="0">
              <a:lnSpc>
                <a:spcPct val="90000"/>
              </a:lnSpc>
              <a:spcBef>
                <a:spcPts val="1000"/>
              </a:spcBef>
              <a:spcAft>
                <a:spcPts val="0"/>
              </a:spcAft>
              <a:buClr>
                <a:schemeClr val="dk1"/>
              </a:buClr>
              <a:buSzPts val="1700"/>
              <a:buFont typeface="Arial"/>
              <a:buNone/>
            </a:pPr>
            <a:endParaRPr sz="1700"/>
          </a:p>
        </p:txBody>
      </p:sp>
      <p:sp>
        <p:nvSpPr>
          <p:cNvPr id="381" name="Google Shape;381;p20"/>
          <p:cNvSpPr txBox="1">
            <a:spLocks noGrp="1"/>
          </p:cNvSpPr>
          <p:nvPr>
            <p:ph type="title"/>
          </p:nvPr>
        </p:nvSpPr>
        <p:spPr>
          <a:xfrm>
            <a:off x="5783579" y="588724"/>
            <a:ext cx="58572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Omavaheline kommunikatsioon</a:t>
            </a:r>
            <a:endParaRPr/>
          </a:p>
        </p:txBody>
      </p:sp>
      <p:pic>
        <p:nvPicPr>
          <p:cNvPr id="382" name="Google Shape;382;p20" descr="Pilt, millel on kujutatud tekst, laud, siseruumis, stseen&#10;&#10;Kirjeldus on genereeritud automaatselt"/>
          <p:cNvPicPr preferRelativeResize="0">
            <a:picLocks noGrp="1"/>
          </p:cNvPicPr>
          <p:nvPr>
            <p:ph type="pic" idx="2"/>
          </p:nvPr>
        </p:nvPicPr>
        <p:blipFill rotWithShape="1">
          <a:blip r:embed="rId3">
            <a:alphaModFix/>
          </a:blip>
          <a:srcRect l="20410" r="20411" b="1"/>
          <a:stretch/>
        </p:blipFill>
        <p:spPr>
          <a:xfrm>
            <a:off x="20" y="0"/>
            <a:ext cx="5431296"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1"/>
          <p:cNvSpPr txBox="1">
            <a:spLocks noGrp="1"/>
          </p:cNvSpPr>
          <p:nvPr>
            <p:ph type="body" idx="1"/>
          </p:nvPr>
        </p:nvSpPr>
        <p:spPr>
          <a:xfrm>
            <a:off x="575154" y="1867296"/>
            <a:ext cx="10729116" cy="433563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a:t>Liikmed: maakondlike arendusorganisatsioonide poolt nimetatud </a:t>
            </a:r>
            <a:br>
              <a:rPr lang="en-US"/>
            </a:br>
            <a:r>
              <a:rPr lang="en-US" b="1"/>
              <a:t>maakondlikud kultuurijuhid.</a:t>
            </a:r>
            <a:endParaRPr/>
          </a:p>
          <a:p>
            <a:pPr marL="228600" lvl="0" indent="-76200" algn="l" rtl="0">
              <a:lnSpc>
                <a:spcPct val="90000"/>
              </a:lnSpc>
              <a:spcBef>
                <a:spcPts val="0"/>
              </a:spcBef>
              <a:spcAft>
                <a:spcPts val="0"/>
              </a:spcAft>
              <a:buClr>
                <a:schemeClr val="dk1"/>
              </a:buClr>
              <a:buSzPts val="2400"/>
              <a:buNone/>
            </a:pPr>
            <a:endParaRPr b="1"/>
          </a:p>
          <a:p>
            <a:pPr marL="0" lvl="0" indent="0" algn="l" rtl="0">
              <a:lnSpc>
                <a:spcPct val="90000"/>
              </a:lnSpc>
              <a:spcBef>
                <a:spcPts val="0"/>
              </a:spcBef>
              <a:spcAft>
                <a:spcPts val="0"/>
              </a:spcAft>
              <a:buClr>
                <a:schemeClr val="dk1"/>
              </a:buClr>
              <a:buSzPts val="2400"/>
              <a:buNone/>
            </a:pPr>
            <a:r>
              <a:rPr lang="en-US" b="1"/>
              <a:t>Ülesanded</a:t>
            </a:r>
            <a:endParaRPr b="1"/>
          </a:p>
          <a:p>
            <a:pPr marL="228600" lvl="0" indent="-228600" algn="l" rtl="0">
              <a:lnSpc>
                <a:spcPct val="90000"/>
              </a:lnSpc>
              <a:spcBef>
                <a:spcPts val="1000"/>
              </a:spcBef>
              <a:spcAft>
                <a:spcPts val="0"/>
              </a:spcAft>
              <a:buClr>
                <a:schemeClr val="dk1"/>
              </a:buClr>
              <a:buSzPts val="2400"/>
              <a:buChar char="•"/>
            </a:pPr>
            <a:r>
              <a:rPr lang="en-US"/>
              <a:t>Regionaalne ekspertkomisjon nõustab SA Tartu 2024 </a:t>
            </a:r>
            <a:r>
              <a:rPr lang="en-US" b="1"/>
              <a:t>Lõuna-Eesti koordinaatorit </a:t>
            </a:r>
            <a:r>
              <a:rPr lang="en-US"/>
              <a:t>ja </a:t>
            </a:r>
            <a:r>
              <a:rPr lang="en-US" b="1"/>
              <a:t>Loomenõukogu</a:t>
            </a:r>
            <a:r>
              <a:rPr lang="en-US"/>
              <a:t>, panustab Euroopa kultuuripealinn Tartu 2024 ettevalmistamisse ja tiitliaastasse SA Tartu 2024 Lõuna-Eesti koordinaatori eestvedamisel.</a:t>
            </a:r>
            <a:endParaRPr/>
          </a:p>
          <a:p>
            <a:pPr marL="228600" lvl="0" indent="-228600" algn="l" rtl="0">
              <a:lnSpc>
                <a:spcPct val="90000"/>
              </a:lnSpc>
              <a:spcBef>
                <a:spcPts val="1000"/>
              </a:spcBef>
              <a:spcAft>
                <a:spcPts val="0"/>
              </a:spcAft>
              <a:buClr>
                <a:schemeClr val="dk1"/>
              </a:buClr>
              <a:buSzPts val="2400"/>
              <a:buChar char="•"/>
            </a:pPr>
            <a:r>
              <a:rPr lang="en-US"/>
              <a:t>Regionaalse (Lõuna-Eesti) projektitaotlusvooru mehaanika </a:t>
            </a:r>
            <a:r>
              <a:rPr lang="en-US" b="1"/>
              <a:t>väljatöötamine</a:t>
            </a:r>
            <a:r>
              <a:rPr lang="en-US"/>
              <a:t> SA Tartu 2024 </a:t>
            </a:r>
            <a:br>
              <a:rPr lang="en-US"/>
            </a:br>
            <a:r>
              <a:rPr lang="en-US"/>
              <a:t>regionaalse koordinaatori eestvedamisel </a:t>
            </a:r>
            <a:endParaRPr/>
          </a:p>
          <a:p>
            <a:pPr marL="228600" lvl="0" indent="-228600" algn="l" rtl="0">
              <a:lnSpc>
                <a:spcPct val="90000"/>
              </a:lnSpc>
              <a:spcBef>
                <a:spcPts val="1000"/>
              </a:spcBef>
              <a:spcAft>
                <a:spcPts val="0"/>
              </a:spcAft>
              <a:buClr>
                <a:schemeClr val="dk1"/>
              </a:buClr>
              <a:buSzPts val="2400"/>
              <a:buChar char="•"/>
            </a:pPr>
            <a:r>
              <a:rPr lang="en-US"/>
              <a:t>Vajadusel oma maakonna KOVide kultuurijuhtide </a:t>
            </a:r>
            <a:r>
              <a:rPr lang="en-US" b="1"/>
              <a:t>toetamine</a:t>
            </a:r>
            <a:r>
              <a:rPr lang="en-US"/>
              <a:t> regionaalse projektitaotlusvooruga seotud küsimustes </a:t>
            </a:r>
            <a:endParaRPr/>
          </a:p>
          <a:p>
            <a:pPr marL="228600" lvl="0" indent="-228600" algn="l" rtl="0">
              <a:lnSpc>
                <a:spcPct val="90000"/>
              </a:lnSpc>
              <a:spcBef>
                <a:spcPts val="1000"/>
              </a:spcBef>
              <a:spcAft>
                <a:spcPts val="0"/>
              </a:spcAft>
              <a:buClr>
                <a:schemeClr val="dk1"/>
              </a:buClr>
              <a:buSzPts val="2400"/>
              <a:buChar char="•"/>
            </a:pPr>
            <a:r>
              <a:rPr lang="en-US"/>
              <a:t>Regionaalsesse taotlusvooru laekunud projektitaotluste </a:t>
            </a:r>
            <a:r>
              <a:rPr lang="en-US" b="1"/>
              <a:t>hindamine</a:t>
            </a:r>
            <a:r>
              <a:rPr lang="en-US"/>
              <a:t>, </a:t>
            </a:r>
            <a:br>
              <a:rPr lang="en-US"/>
            </a:br>
            <a:r>
              <a:rPr lang="en-US"/>
              <a:t>nende osas </a:t>
            </a:r>
            <a:r>
              <a:rPr lang="en-US" b="1"/>
              <a:t>nõu andmine</a:t>
            </a:r>
            <a:r>
              <a:rPr lang="en-US"/>
              <a:t> SA Tartu 2024 loomenõukogule.</a:t>
            </a:r>
            <a:endParaRPr/>
          </a:p>
          <a:p>
            <a:pPr marL="228600" lvl="0" indent="-101600" algn="l" rtl="0">
              <a:lnSpc>
                <a:spcPct val="90000"/>
              </a:lnSpc>
              <a:spcBef>
                <a:spcPts val="1000"/>
              </a:spcBef>
              <a:spcAft>
                <a:spcPts val="0"/>
              </a:spcAft>
              <a:buClr>
                <a:schemeClr val="dk1"/>
              </a:buClr>
              <a:buSzPts val="2000"/>
              <a:buFont typeface="Arial"/>
              <a:buNone/>
            </a:pPr>
            <a:endParaRPr/>
          </a:p>
        </p:txBody>
      </p:sp>
      <p:sp>
        <p:nvSpPr>
          <p:cNvPr id="389" name="Google Shape;389;p21"/>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Regionaalne ekspertkomisjon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4"/>
          <p:cNvSpPr txBox="1">
            <a:spLocks noGrp="1"/>
          </p:cNvSpPr>
          <p:nvPr>
            <p:ph type="body" idx="1"/>
          </p:nvPr>
        </p:nvSpPr>
        <p:spPr>
          <a:xfrm>
            <a:off x="575154" y="1867296"/>
            <a:ext cx="10957716" cy="433563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Arial"/>
              <a:buChar char="•"/>
            </a:pPr>
            <a:r>
              <a:rPr lang="en-US" dirty="0"/>
              <a:t>Mai-</a:t>
            </a:r>
            <a:r>
              <a:rPr lang="en-US" dirty="0" err="1"/>
              <a:t>juuni</a:t>
            </a:r>
            <a:r>
              <a:rPr lang="en-US" dirty="0"/>
              <a:t> 2021 – 11 </a:t>
            </a:r>
            <a:r>
              <a:rPr lang="en-US" dirty="0" err="1"/>
              <a:t>infopäeva</a:t>
            </a:r>
            <a:r>
              <a:rPr lang="en-US" dirty="0"/>
              <a:t>.</a:t>
            </a:r>
            <a:endParaRPr dirty="0"/>
          </a:p>
          <a:p>
            <a:pPr marL="228600" lvl="0" indent="-228600" algn="l" rtl="0">
              <a:lnSpc>
                <a:spcPct val="90000"/>
              </a:lnSpc>
              <a:spcBef>
                <a:spcPts val="1000"/>
              </a:spcBef>
              <a:spcAft>
                <a:spcPts val="0"/>
              </a:spcAft>
              <a:buClr>
                <a:schemeClr val="dk1"/>
              </a:buClr>
              <a:buSzPts val="2000"/>
              <a:buFont typeface="Arial"/>
              <a:buChar char="•"/>
            </a:pPr>
            <a:r>
              <a:rPr lang="en-US" dirty="0" err="1"/>
              <a:t>Oktoober</a:t>
            </a:r>
            <a:r>
              <a:rPr lang="en-US" dirty="0"/>
              <a:t> 2021- </a:t>
            </a:r>
            <a:r>
              <a:rPr lang="en-US" dirty="0" err="1"/>
              <a:t>valmis</a:t>
            </a:r>
            <a:r>
              <a:rPr lang="en-US" dirty="0"/>
              <a:t> </a:t>
            </a:r>
            <a:r>
              <a:rPr lang="en-US" dirty="0" err="1"/>
              <a:t>digitaalne</a:t>
            </a:r>
            <a:r>
              <a:rPr lang="en-US" dirty="0"/>
              <a:t> </a:t>
            </a:r>
            <a:r>
              <a:rPr lang="en-US" dirty="0" err="1"/>
              <a:t>tööriistakast</a:t>
            </a:r>
            <a:r>
              <a:rPr lang="en-US" dirty="0"/>
              <a:t>, </a:t>
            </a:r>
            <a:r>
              <a:rPr lang="en-US" dirty="0" err="1"/>
              <a:t>veebipõhine</a:t>
            </a:r>
            <a:r>
              <a:rPr lang="en-US" dirty="0"/>
              <a:t> </a:t>
            </a:r>
            <a:r>
              <a:rPr lang="en-US" dirty="0" err="1"/>
              <a:t>kultuurikorralduslikku</a:t>
            </a:r>
            <a:r>
              <a:rPr lang="en-US" dirty="0"/>
              <a:t> </a:t>
            </a:r>
            <a:r>
              <a:rPr lang="en-US" dirty="0" err="1"/>
              <a:t>oskusteavet</a:t>
            </a:r>
            <a:r>
              <a:rPr lang="en-US" dirty="0"/>
              <a:t> </a:t>
            </a:r>
            <a:r>
              <a:rPr lang="en-US" dirty="0" err="1"/>
              <a:t>koondav</a:t>
            </a:r>
            <a:r>
              <a:rPr lang="en-US" dirty="0"/>
              <a:t> </a:t>
            </a:r>
            <a:r>
              <a:rPr lang="en-US" dirty="0" err="1"/>
              <a:t>platvorm</a:t>
            </a:r>
            <a:r>
              <a:rPr lang="en-US" dirty="0"/>
              <a:t> - </a:t>
            </a:r>
            <a:r>
              <a:rPr lang="en-US" u="sng" dirty="0">
                <a:solidFill>
                  <a:schemeClr val="hlink"/>
                </a:solidFill>
                <a:hlinkClick r:id="rId3"/>
              </a:rPr>
              <a:t>www.tartu2024.ee/ettevalmistused/abiks-kultuurikorraldajale</a:t>
            </a:r>
            <a:r>
              <a:rPr lang="en-US" dirty="0"/>
              <a:t>.</a:t>
            </a:r>
            <a:endParaRPr dirty="0"/>
          </a:p>
          <a:p>
            <a:pPr marL="228600" lvl="0" indent="-228600" algn="l" rtl="0">
              <a:lnSpc>
                <a:spcPct val="90000"/>
              </a:lnSpc>
              <a:spcBef>
                <a:spcPts val="1000"/>
              </a:spcBef>
              <a:spcAft>
                <a:spcPts val="0"/>
              </a:spcAft>
              <a:buClr>
                <a:schemeClr val="dk1"/>
              </a:buClr>
              <a:buSzPts val="2000"/>
              <a:buFont typeface="Arial"/>
              <a:buChar char="•"/>
            </a:pPr>
            <a:r>
              <a:rPr lang="en-US" dirty="0"/>
              <a:t>1.oktoober 2021 - </a:t>
            </a:r>
            <a:r>
              <a:rPr lang="en-US" dirty="0" err="1"/>
              <a:t>ideede</a:t>
            </a:r>
            <a:r>
              <a:rPr lang="en-US" dirty="0"/>
              <a:t> </a:t>
            </a:r>
            <a:r>
              <a:rPr lang="en-US" dirty="0" err="1"/>
              <a:t>kirjeldus</a:t>
            </a:r>
            <a:r>
              <a:rPr lang="en-US" dirty="0"/>
              <a:t> – </a:t>
            </a:r>
            <a:r>
              <a:rPr lang="en-US" dirty="0" err="1"/>
              <a:t>laekus</a:t>
            </a:r>
            <a:r>
              <a:rPr lang="en-US" dirty="0"/>
              <a:t> 99 </a:t>
            </a:r>
            <a:r>
              <a:rPr lang="en-US" dirty="0" err="1"/>
              <a:t>ideekavandit</a:t>
            </a:r>
            <a:r>
              <a:rPr lang="en-US" dirty="0"/>
              <a:t>.</a:t>
            </a:r>
            <a:endParaRPr dirty="0"/>
          </a:p>
          <a:p>
            <a:pPr marL="228600" lvl="0" indent="-228600" algn="l" rtl="0">
              <a:lnSpc>
                <a:spcPct val="90000"/>
              </a:lnSpc>
              <a:spcBef>
                <a:spcPts val="1000"/>
              </a:spcBef>
              <a:spcAft>
                <a:spcPts val="0"/>
              </a:spcAft>
              <a:buClr>
                <a:schemeClr val="dk1"/>
              </a:buClr>
              <a:buSzPts val="2000"/>
              <a:buFont typeface="Arial"/>
              <a:buChar char="•"/>
            </a:pPr>
            <a:r>
              <a:rPr lang="en-US" dirty="0" err="1"/>
              <a:t>Oktoober</a:t>
            </a:r>
            <a:r>
              <a:rPr lang="en-US" dirty="0"/>
              <a:t> 2021 - </a:t>
            </a:r>
            <a:r>
              <a:rPr lang="en-US" dirty="0" err="1"/>
              <a:t>tagasisidestamine</a:t>
            </a:r>
            <a:r>
              <a:rPr lang="en-US" dirty="0"/>
              <a:t> </a:t>
            </a:r>
            <a:r>
              <a:rPr lang="en-US" dirty="0" err="1"/>
              <a:t>maakondade</a:t>
            </a:r>
            <a:r>
              <a:rPr lang="en-US" dirty="0"/>
              <a:t> </a:t>
            </a:r>
            <a:r>
              <a:rPr lang="en-US" dirty="0" err="1"/>
              <a:t>kaupa</a:t>
            </a:r>
            <a:r>
              <a:rPr lang="en-US" dirty="0"/>
              <a:t>.</a:t>
            </a:r>
            <a:endParaRPr dirty="0"/>
          </a:p>
          <a:p>
            <a:pPr marL="228600" lvl="0" indent="-228600" algn="l" rtl="0">
              <a:lnSpc>
                <a:spcPct val="90000"/>
              </a:lnSpc>
              <a:spcBef>
                <a:spcPts val="1000"/>
              </a:spcBef>
              <a:spcAft>
                <a:spcPts val="0"/>
              </a:spcAft>
              <a:buClr>
                <a:schemeClr val="dk1"/>
              </a:buClr>
              <a:buSzPts val="2000"/>
              <a:buFont typeface="Arial"/>
              <a:buChar char="•"/>
            </a:pPr>
            <a:r>
              <a:rPr lang="en-US" dirty="0"/>
              <a:t>31.jaanuar 2022 - </a:t>
            </a:r>
            <a:r>
              <a:rPr lang="en-US" dirty="0" err="1"/>
              <a:t>lõplikult</a:t>
            </a:r>
            <a:r>
              <a:rPr lang="en-US" dirty="0"/>
              <a:t> </a:t>
            </a:r>
            <a:r>
              <a:rPr lang="en-US" dirty="0" err="1"/>
              <a:t>vormistatud</a:t>
            </a:r>
            <a:r>
              <a:rPr lang="en-US" dirty="0"/>
              <a:t> </a:t>
            </a:r>
            <a:r>
              <a:rPr lang="en-US" dirty="0" err="1"/>
              <a:t>projekti</a:t>
            </a:r>
            <a:r>
              <a:rPr lang="en-US" dirty="0"/>
              <a:t> </a:t>
            </a:r>
            <a:r>
              <a:rPr lang="en-US" dirty="0" err="1"/>
              <a:t>esitamine</a:t>
            </a:r>
            <a:r>
              <a:rPr lang="en-US" dirty="0"/>
              <a:t>.</a:t>
            </a:r>
            <a:endParaRPr dirty="0"/>
          </a:p>
          <a:p>
            <a:pPr marL="228600" lvl="0" indent="-228600" algn="l" rtl="0">
              <a:lnSpc>
                <a:spcPct val="90000"/>
              </a:lnSpc>
              <a:spcBef>
                <a:spcPts val="1000"/>
              </a:spcBef>
              <a:spcAft>
                <a:spcPts val="0"/>
              </a:spcAft>
              <a:buClr>
                <a:schemeClr val="dk1"/>
              </a:buClr>
              <a:buSzPts val="2000"/>
              <a:buFont typeface="Arial"/>
              <a:buChar char="•"/>
            </a:pPr>
            <a:r>
              <a:rPr lang="en-US" dirty="0" err="1"/>
              <a:t>Kevad</a:t>
            </a:r>
            <a:r>
              <a:rPr lang="en-US" dirty="0"/>
              <a:t> 2022- </a:t>
            </a:r>
            <a:r>
              <a:rPr lang="en-US" dirty="0" err="1"/>
              <a:t>projektide</a:t>
            </a:r>
            <a:r>
              <a:rPr lang="en-US" dirty="0"/>
              <a:t> </a:t>
            </a:r>
            <a:r>
              <a:rPr lang="en-US" dirty="0" err="1"/>
              <a:t>valimine</a:t>
            </a:r>
            <a:r>
              <a:rPr lang="en-US" dirty="0"/>
              <a:t> ja </a:t>
            </a:r>
            <a:r>
              <a:rPr lang="en-US" dirty="0" err="1"/>
              <a:t>rahastusotsused</a:t>
            </a:r>
            <a:r>
              <a:rPr lang="en-US" dirty="0"/>
              <a:t>.</a:t>
            </a:r>
            <a:endParaRPr dirty="0"/>
          </a:p>
          <a:p>
            <a:pPr marL="228600" lvl="0" indent="-228600" algn="l" rtl="0">
              <a:lnSpc>
                <a:spcPct val="90000"/>
              </a:lnSpc>
              <a:spcBef>
                <a:spcPts val="1000"/>
              </a:spcBef>
              <a:spcAft>
                <a:spcPts val="0"/>
              </a:spcAft>
              <a:buClr>
                <a:schemeClr val="dk1"/>
              </a:buClr>
              <a:buSzPts val="2000"/>
              <a:buFont typeface="Arial"/>
              <a:buChar char="•"/>
            </a:pPr>
            <a:r>
              <a:rPr lang="en-US" dirty="0" err="1"/>
              <a:t>Suvi-sügis</a:t>
            </a:r>
            <a:r>
              <a:rPr lang="en-US" dirty="0"/>
              <a:t> 2022 – </a:t>
            </a:r>
            <a:r>
              <a:rPr lang="en-US" dirty="0" err="1"/>
              <a:t>produktsiooniläbirääkimised</a:t>
            </a:r>
            <a:r>
              <a:rPr lang="en-US" dirty="0"/>
              <a:t>.</a:t>
            </a:r>
            <a:endParaRPr dirty="0"/>
          </a:p>
        </p:txBody>
      </p:sp>
      <p:sp>
        <p:nvSpPr>
          <p:cNvPr id="406" name="Google Shape;406;p24"/>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Regionaalse taotlusvooru ajakava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5"/>
          <p:cNvSpPr txBox="1">
            <a:spLocks noGrp="1"/>
          </p:cNvSpPr>
          <p:nvPr>
            <p:ph type="body" idx="1"/>
          </p:nvPr>
        </p:nvSpPr>
        <p:spPr>
          <a:xfrm>
            <a:off x="5652371" y="2090895"/>
            <a:ext cx="5988484" cy="41114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Arial"/>
              <a:buChar char="•"/>
            </a:pPr>
            <a:r>
              <a:rPr lang="en-US"/>
              <a:t>„Kuidas rääkida oma lugu? </a:t>
            </a:r>
            <a:br>
              <a:rPr lang="en-US"/>
            </a:br>
            <a:r>
              <a:rPr lang="en-US"/>
              <a:t>Kuvvamuudu kõnõlda’ umma luku? </a:t>
            </a:r>
            <a:br>
              <a:rPr lang="en-US"/>
            </a:br>
            <a:r>
              <a:rPr lang="en-US"/>
              <a:t>Kuis kõnõlda umma luku?" </a:t>
            </a:r>
            <a:endParaRPr/>
          </a:p>
          <a:p>
            <a:pPr marL="228600" lvl="0" indent="-228600" algn="l" rtl="0">
              <a:lnSpc>
                <a:spcPct val="90000"/>
              </a:lnSpc>
              <a:spcBef>
                <a:spcPts val="1000"/>
              </a:spcBef>
              <a:spcAft>
                <a:spcPts val="0"/>
              </a:spcAft>
              <a:buClr>
                <a:schemeClr val="dk1"/>
              </a:buClr>
              <a:buSzPts val="2000"/>
              <a:buFont typeface="Arial"/>
              <a:buChar char="•"/>
            </a:pPr>
            <a:r>
              <a:rPr lang="en-US"/>
              <a:t>Läks eetrisse 27. mail 2021 Võru maakonnast, Suure Muna kohvikust.</a:t>
            </a:r>
            <a:endParaRPr/>
          </a:p>
          <a:p>
            <a:pPr marL="228600" lvl="0" indent="-228600" algn="l" rtl="0">
              <a:lnSpc>
                <a:spcPct val="90000"/>
              </a:lnSpc>
              <a:spcBef>
                <a:spcPts val="1000"/>
              </a:spcBef>
              <a:spcAft>
                <a:spcPts val="0"/>
              </a:spcAft>
              <a:buClr>
                <a:schemeClr val="dk1"/>
              </a:buClr>
              <a:buSzPts val="2000"/>
              <a:buFont typeface="Arial"/>
              <a:buChar char="•"/>
            </a:pPr>
            <a:r>
              <a:rPr lang="en-US"/>
              <a:t>otseülekanne ka ERRi portaalis.</a:t>
            </a:r>
            <a:endParaRPr/>
          </a:p>
          <a:p>
            <a:pPr marL="228600" lvl="0" indent="-228600" algn="l" rtl="0">
              <a:lnSpc>
                <a:spcPct val="90000"/>
              </a:lnSpc>
              <a:spcBef>
                <a:spcPts val="1000"/>
              </a:spcBef>
              <a:spcAft>
                <a:spcPts val="0"/>
              </a:spcAft>
              <a:buClr>
                <a:schemeClr val="dk1"/>
              </a:buClr>
              <a:buSzPts val="2000"/>
              <a:buFont typeface="Arial"/>
              <a:buChar char="•"/>
            </a:pPr>
            <a:r>
              <a:rPr lang="en-US"/>
              <a:t>järele vaadata saab siit: </a:t>
            </a:r>
            <a:r>
              <a:rPr lang="en-US" sz="1800" u="sng">
                <a:solidFill>
                  <a:schemeClr val="hlink"/>
                </a:solidFill>
                <a:hlinkClick r:id="rId3"/>
              </a:rPr>
              <a:t>https://www.youtube.com/watch?v=4DuuMtPefpk</a:t>
            </a:r>
            <a:endParaRPr sz="1800"/>
          </a:p>
          <a:p>
            <a:pPr marL="0" lvl="0" indent="0" algn="l" rtl="0">
              <a:lnSpc>
                <a:spcPct val="90000"/>
              </a:lnSpc>
              <a:spcBef>
                <a:spcPts val="1000"/>
              </a:spcBef>
              <a:spcAft>
                <a:spcPts val="0"/>
              </a:spcAft>
              <a:buClr>
                <a:schemeClr val="dk1"/>
              </a:buClr>
              <a:buSzPts val="2000"/>
              <a:buNone/>
            </a:pPr>
            <a:endParaRPr/>
          </a:p>
        </p:txBody>
      </p:sp>
      <p:sp>
        <p:nvSpPr>
          <p:cNvPr id="412" name="Google Shape;412;p25"/>
          <p:cNvSpPr txBox="1">
            <a:spLocks noGrp="1"/>
          </p:cNvSpPr>
          <p:nvPr>
            <p:ph type="title"/>
          </p:nvPr>
        </p:nvSpPr>
        <p:spPr>
          <a:xfrm>
            <a:off x="5652371" y="588724"/>
            <a:ext cx="59884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Kultuurikompass </a:t>
            </a:r>
            <a:endParaRPr/>
          </a:p>
        </p:txBody>
      </p:sp>
      <p:pic>
        <p:nvPicPr>
          <p:cNvPr id="413" name="Google Shape;413;p25"/>
          <p:cNvPicPr preferRelativeResize="0">
            <a:picLocks noGrp="1"/>
          </p:cNvPicPr>
          <p:nvPr>
            <p:ph type="pic" idx="2"/>
          </p:nvPr>
        </p:nvPicPr>
        <p:blipFill rotWithShape="1">
          <a:blip r:embed="rId4">
            <a:alphaModFix/>
          </a:blip>
          <a:srcRect l="20447" r="20447"/>
          <a:stretch/>
        </p:blipFill>
        <p:spPr>
          <a:xfrm>
            <a:off x="0" y="588724"/>
            <a:ext cx="4977008" cy="56136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6"/>
          <p:cNvSpPr txBox="1">
            <a:spLocks noGrp="1"/>
          </p:cNvSpPr>
          <p:nvPr>
            <p:ph type="body" idx="1"/>
          </p:nvPr>
        </p:nvSpPr>
        <p:spPr>
          <a:xfrm>
            <a:off x="5652371" y="2090895"/>
            <a:ext cx="5988484" cy="411146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a:t>Kõik meie omavalitsused, kes soovisid, said tulla ennast näitama suvel Tartus toimunud Autovabaduse Puiesteele.</a:t>
            </a:r>
            <a:endParaRPr/>
          </a:p>
          <a:p>
            <a:pPr marL="228600" lvl="0" indent="-101600" algn="l" rtl="0">
              <a:lnSpc>
                <a:spcPct val="90000"/>
              </a:lnSpc>
              <a:spcBef>
                <a:spcPts val="1000"/>
              </a:spcBef>
              <a:spcAft>
                <a:spcPts val="0"/>
              </a:spcAft>
              <a:buClr>
                <a:schemeClr val="dk1"/>
              </a:buClr>
              <a:buSzPts val="2000"/>
              <a:buFont typeface="Arial"/>
              <a:buNone/>
            </a:pPr>
            <a:endParaRPr/>
          </a:p>
          <a:p>
            <a:pPr marL="0" lvl="0" indent="0" algn="l" rtl="0">
              <a:lnSpc>
                <a:spcPct val="90000"/>
              </a:lnSpc>
              <a:spcBef>
                <a:spcPts val="1000"/>
              </a:spcBef>
              <a:spcAft>
                <a:spcPts val="0"/>
              </a:spcAft>
              <a:buClr>
                <a:schemeClr val="dk1"/>
              </a:buClr>
              <a:buSzPts val="2000"/>
              <a:buNone/>
            </a:pPr>
            <a:r>
              <a:rPr lang="en-US"/>
              <a:t>Osalesid: </a:t>
            </a:r>
            <a:endParaRPr/>
          </a:p>
          <a:p>
            <a:pPr marL="228600" lvl="0" indent="-228600" algn="l" rtl="0">
              <a:lnSpc>
                <a:spcPct val="90000"/>
              </a:lnSpc>
              <a:spcBef>
                <a:spcPts val="1000"/>
              </a:spcBef>
              <a:spcAft>
                <a:spcPts val="0"/>
              </a:spcAft>
              <a:buClr>
                <a:schemeClr val="dk1"/>
              </a:buClr>
              <a:buSzPts val="2000"/>
              <a:buFont typeface="Arial"/>
              <a:buChar char="•"/>
            </a:pPr>
            <a:r>
              <a:rPr lang="en-US"/>
              <a:t>Räpina vald jõulupuu ehtimise ja jõuluehete valmistamise töötoaga;</a:t>
            </a:r>
            <a:endParaRPr/>
          </a:p>
          <a:p>
            <a:pPr marL="228600" lvl="0" indent="-228600" algn="l" rtl="0">
              <a:lnSpc>
                <a:spcPct val="90000"/>
              </a:lnSpc>
              <a:spcBef>
                <a:spcPts val="1000"/>
              </a:spcBef>
              <a:spcAft>
                <a:spcPts val="0"/>
              </a:spcAft>
              <a:buClr>
                <a:schemeClr val="dk1"/>
              </a:buClr>
              <a:buSzPts val="2000"/>
              <a:buFont typeface="Arial"/>
              <a:buChar char="•"/>
            </a:pPr>
            <a:r>
              <a:rPr lang="en-US"/>
              <a:t>Elva sporditegevustega; </a:t>
            </a:r>
            <a:endParaRPr/>
          </a:p>
          <a:p>
            <a:pPr marL="228600" lvl="0" indent="-228600" algn="l" rtl="0">
              <a:lnSpc>
                <a:spcPct val="90000"/>
              </a:lnSpc>
              <a:spcBef>
                <a:spcPts val="1000"/>
              </a:spcBef>
              <a:spcAft>
                <a:spcPts val="0"/>
              </a:spcAft>
              <a:buClr>
                <a:schemeClr val="dk1"/>
              </a:buClr>
              <a:buSzPts val="2000"/>
              <a:buFont typeface="Arial"/>
              <a:buChar char="•"/>
            </a:pPr>
            <a:r>
              <a:rPr lang="en-US"/>
              <a:t>Kanepi vald kontserdiga Heino Tartes ja sõbrad + pusle ja muud tutvustavad materjalid.</a:t>
            </a:r>
            <a:endParaRPr/>
          </a:p>
        </p:txBody>
      </p:sp>
      <p:sp>
        <p:nvSpPr>
          <p:cNvPr id="420" name="Google Shape;420;p26"/>
          <p:cNvSpPr txBox="1">
            <a:spLocks noGrp="1"/>
          </p:cNvSpPr>
          <p:nvPr>
            <p:ph type="title"/>
          </p:nvPr>
        </p:nvSpPr>
        <p:spPr>
          <a:xfrm>
            <a:off x="5652371" y="588724"/>
            <a:ext cx="59884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Autovabaduse puiestee</a:t>
            </a:r>
            <a:endParaRPr/>
          </a:p>
        </p:txBody>
      </p:sp>
      <p:pic>
        <p:nvPicPr>
          <p:cNvPr id="421" name="Google Shape;421;p26" descr="Pilt, millel on kujutatud isik&#10;&#10;Kirjeldus on genereeritud automaatselt"/>
          <p:cNvPicPr preferRelativeResize="0">
            <a:picLocks noGrp="1"/>
          </p:cNvPicPr>
          <p:nvPr>
            <p:ph type="pic" idx="2"/>
          </p:nvPr>
        </p:nvPicPr>
        <p:blipFill rotWithShape="1">
          <a:blip r:embed="rId3">
            <a:alphaModFix/>
          </a:blip>
          <a:srcRect l="20447" r="20447"/>
          <a:stretch/>
        </p:blipFill>
        <p:spPr>
          <a:xfrm>
            <a:off x="0" y="280829"/>
            <a:ext cx="4851618" cy="5886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27" descr="Pilt, millel on kujutatud isik, poseerib, rühm, siseruumis&#10;&#10;Kirjeldus on genereeritud automaatselt"/>
          <p:cNvPicPr preferRelativeResize="0">
            <a:picLocks noGrp="1"/>
          </p:cNvPicPr>
          <p:nvPr>
            <p:ph type="body" idx="1"/>
          </p:nvPr>
        </p:nvPicPr>
        <p:blipFill rotWithShape="1">
          <a:blip r:embed="rId3">
            <a:alphaModFix/>
          </a:blip>
          <a:srcRect t="13791" b="24440"/>
          <a:stretch/>
        </p:blipFill>
        <p:spPr>
          <a:xfrm>
            <a:off x="0" y="1121328"/>
            <a:ext cx="12192000" cy="5026824"/>
          </a:xfrm>
          <a:prstGeom prst="rect">
            <a:avLst/>
          </a:prstGeom>
          <a:noFill/>
          <a:ln>
            <a:noFill/>
          </a:ln>
        </p:spPr>
      </p:pic>
      <p:sp>
        <p:nvSpPr>
          <p:cNvPr id="427" name="Google Shape;427;p27"/>
          <p:cNvSpPr txBox="1">
            <a:spLocks noGrp="1"/>
          </p:cNvSpPr>
          <p:nvPr>
            <p:ph type="title"/>
          </p:nvPr>
        </p:nvSpPr>
        <p:spPr>
          <a:xfrm>
            <a:off x="0" y="22225"/>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Arial"/>
              <a:buNone/>
            </a:pPr>
            <a:r>
              <a:rPr lang="en-US" sz="2400"/>
              <a:t>Omavalitsuste ühiskülastus 2022. a Euroopa kultuuripealinna Kaunasesse</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8"/>
          <p:cNvSpPr txBox="1">
            <a:spLocks noGrp="1"/>
          </p:cNvSpPr>
          <p:nvPr>
            <p:ph type="body" idx="1"/>
          </p:nvPr>
        </p:nvSpPr>
        <p:spPr>
          <a:xfrm>
            <a:off x="5652371" y="2090895"/>
            <a:ext cx="5988484" cy="41114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Arial"/>
              <a:buChar char="•"/>
            </a:pPr>
            <a:r>
              <a:rPr lang="en-US"/>
              <a:t>29.10.2021 – Viljandi </a:t>
            </a:r>
            <a:endParaRPr/>
          </a:p>
          <a:p>
            <a:pPr marL="228600" lvl="0" indent="-228600" algn="l" rtl="0">
              <a:lnSpc>
                <a:spcPct val="90000"/>
              </a:lnSpc>
              <a:spcBef>
                <a:spcPts val="1000"/>
              </a:spcBef>
              <a:spcAft>
                <a:spcPts val="0"/>
              </a:spcAft>
              <a:buClr>
                <a:schemeClr val="dk1"/>
              </a:buClr>
              <a:buSzPts val="2000"/>
              <a:buFont typeface="Arial"/>
              <a:buChar char="•"/>
            </a:pPr>
            <a:r>
              <a:rPr lang="en-US"/>
              <a:t>12.11.2021 – Võru maakond</a:t>
            </a:r>
            <a:endParaRPr/>
          </a:p>
          <a:p>
            <a:pPr marL="228600" lvl="0" indent="-228600" algn="l" rtl="0">
              <a:lnSpc>
                <a:spcPct val="90000"/>
              </a:lnSpc>
              <a:spcBef>
                <a:spcPts val="1000"/>
              </a:spcBef>
              <a:spcAft>
                <a:spcPts val="0"/>
              </a:spcAft>
              <a:buClr>
                <a:schemeClr val="dk1"/>
              </a:buClr>
              <a:buSzPts val="2000"/>
              <a:buFont typeface="Arial"/>
              <a:buChar char="•"/>
            </a:pPr>
            <a:r>
              <a:rPr lang="en-US"/>
              <a:t>25.11.2021 – Põlva maakond</a:t>
            </a:r>
            <a:endParaRPr/>
          </a:p>
          <a:p>
            <a:pPr marL="228600" lvl="0" indent="-228600" algn="l" rtl="0">
              <a:lnSpc>
                <a:spcPct val="90000"/>
              </a:lnSpc>
              <a:spcBef>
                <a:spcPts val="1000"/>
              </a:spcBef>
              <a:spcAft>
                <a:spcPts val="0"/>
              </a:spcAft>
              <a:buClr>
                <a:schemeClr val="dk1"/>
              </a:buClr>
              <a:buSzPts val="2000"/>
              <a:buFont typeface="Arial"/>
              <a:buChar char="•"/>
            </a:pPr>
            <a:r>
              <a:rPr lang="en-US"/>
              <a:t>23.12.2021 – Tartu</a:t>
            </a:r>
            <a:endParaRPr/>
          </a:p>
          <a:p>
            <a:pPr marL="228600" lvl="0" indent="-228600" algn="l" rtl="0">
              <a:lnSpc>
                <a:spcPct val="90000"/>
              </a:lnSpc>
              <a:spcBef>
                <a:spcPts val="1000"/>
              </a:spcBef>
              <a:spcAft>
                <a:spcPts val="0"/>
              </a:spcAft>
              <a:buClr>
                <a:schemeClr val="dk1"/>
              </a:buClr>
              <a:buSzPts val="2000"/>
              <a:buFont typeface="Arial"/>
              <a:buChar char="•"/>
            </a:pPr>
            <a:r>
              <a:rPr lang="en-US"/>
              <a:t>14.01.2022 – Valga maakond</a:t>
            </a:r>
            <a:endParaRPr/>
          </a:p>
        </p:txBody>
      </p:sp>
      <p:sp>
        <p:nvSpPr>
          <p:cNvPr id="434" name="Google Shape;434;p28"/>
          <p:cNvSpPr txBox="1">
            <a:spLocks noGrp="1"/>
          </p:cNvSpPr>
          <p:nvPr>
            <p:ph type="title"/>
          </p:nvPr>
        </p:nvSpPr>
        <p:spPr>
          <a:xfrm>
            <a:off x="5652371" y="588724"/>
            <a:ext cx="59884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Terevisioon – </a:t>
            </a:r>
            <a:br>
              <a:rPr lang="en-US"/>
            </a:br>
            <a:r>
              <a:rPr lang="en-US"/>
              <a:t>piloot ERRiga</a:t>
            </a:r>
            <a:endParaRPr/>
          </a:p>
        </p:txBody>
      </p:sp>
      <p:pic>
        <p:nvPicPr>
          <p:cNvPr id="435" name="Google Shape;435;p28" descr="Võib olla pilt järgmisest: 2 inimest, inimesed seisavad, puu ja vabas õhus"/>
          <p:cNvPicPr preferRelativeResize="0"/>
          <p:nvPr/>
        </p:nvPicPr>
        <p:blipFill rotWithShape="1">
          <a:blip r:embed="rId3">
            <a:alphaModFix/>
          </a:blip>
          <a:srcRect l="15785" r="25035" b="1"/>
          <a:stretch/>
        </p:blipFill>
        <p:spPr>
          <a:xfrm>
            <a:off x="20" y="588724"/>
            <a:ext cx="4976988" cy="56136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1" name="Google Shape;441;p29"/>
          <p:cNvSpPr txBox="1">
            <a:spLocks noGrp="1"/>
          </p:cNvSpPr>
          <p:nvPr>
            <p:ph type="title"/>
          </p:nvPr>
        </p:nvSpPr>
        <p:spPr>
          <a:xfrm>
            <a:off x="208345" y="365125"/>
            <a:ext cx="117367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600" dirty="0" err="1"/>
              <a:t>Terevisioon</a:t>
            </a:r>
            <a:r>
              <a:rPr lang="en-US" sz="3600" dirty="0"/>
              <a:t> </a:t>
            </a:r>
            <a:r>
              <a:rPr lang="en-US" sz="3600" dirty="0" err="1"/>
              <a:t>eetrisse</a:t>
            </a:r>
            <a:r>
              <a:rPr lang="en-US" sz="3600" dirty="0"/>
              <a:t> </a:t>
            </a:r>
            <a:r>
              <a:rPr lang="en-US" sz="3600" dirty="0" err="1"/>
              <a:t>Valga</a:t>
            </a:r>
            <a:r>
              <a:rPr lang="en-US" sz="3600" dirty="0"/>
              <a:t> </a:t>
            </a:r>
            <a:r>
              <a:rPr lang="en-US" sz="3600" dirty="0" err="1"/>
              <a:t>Kutseõppekeskusest</a:t>
            </a:r>
            <a:endParaRPr sz="3600" dirty="0"/>
          </a:p>
        </p:txBody>
      </p:sp>
      <p:pic>
        <p:nvPicPr>
          <p:cNvPr id="5" name="Pilt 4">
            <a:extLst>
              <a:ext uri="{FF2B5EF4-FFF2-40B4-BE49-F238E27FC236}">
                <a16:creationId xmlns:a16="http://schemas.microsoft.com/office/drawing/2014/main" id="{2A7C5A19-E5A7-44AD-B45B-610589A81A54}"/>
              </a:ext>
            </a:extLst>
          </p:cNvPr>
          <p:cNvPicPr>
            <a:picLocks noChangeAspect="1"/>
          </p:cNvPicPr>
          <p:nvPr/>
        </p:nvPicPr>
        <p:blipFill>
          <a:blip r:embed="rId3"/>
          <a:stretch>
            <a:fillRect/>
          </a:stretch>
        </p:blipFill>
        <p:spPr>
          <a:xfrm>
            <a:off x="6029196" y="1867296"/>
            <a:ext cx="5695958" cy="4335635"/>
          </a:xfrm>
          <a:prstGeom prst="rect">
            <a:avLst/>
          </a:prstGeom>
        </p:spPr>
      </p:pic>
      <p:sp>
        <p:nvSpPr>
          <p:cNvPr id="442" name="Google Shape;442;p29"/>
          <p:cNvSpPr txBox="1">
            <a:spLocks noGrp="1"/>
          </p:cNvSpPr>
          <p:nvPr>
            <p:ph type="body" idx="2"/>
          </p:nvPr>
        </p:nvSpPr>
        <p:spPr>
          <a:xfrm>
            <a:off x="6029196" y="1867296"/>
            <a:ext cx="5061558" cy="43356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000"/>
              <a:buNone/>
            </a:pPr>
            <a:endParaRPr dirty="0"/>
          </a:p>
        </p:txBody>
      </p:sp>
      <p:pic>
        <p:nvPicPr>
          <p:cNvPr id="2" name="Pilt 1">
            <a:extLst>
              <a:ext uri="{FF2B5EF4-FFF2-40B4-BE49-F238E27FC236}">
                <a16:creationId xmlns:a16="http://schemas.microsoft.com/office/drawing/2014/main" id="{4C9EE214-A639-4349-9AEB-2B78A1051A1C}"/>
              </a:ext>
            </a:extLst>
          </p:cNvPr>
          <p:cNvPicPr>
            <a:picLocks noChangeAspect="1"/>
          </p:cNvPicPr>
          <p:nvPr/>
        </p:nvPicPr>
        <p:blipFill>
          <a:blip r:embed="rId4"/>
          <a:stretch>
            <a:fillRect/>
          </a:stretch>
        </p:blipFill>
        <p:spPr>
          <a:xfrm>
            <a:off x="575153" y="1867296"/>
            <a:ext cx="5351085" cy="433563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979851" y="345084"/>
            <a:ext cx="10204715" cy="1143000"/>
          </a:xfrm>
        </p:spPr>
        <p:txBody>
          <a:bodyPr>
            <a:normAutofit/>
          </a:bodyPr>
          <a:lstStyle/>
          <a:p>
            <a:r>
              <a:rPr lang="et-EE" sz="3200" dirty="0">
                <a:solidFill>
                  <a:srgbClr val="C00000"/>
                </a:solidFill>
                <a:latin typeface="Mosk Extra-Bold 800" panose="02000506000000020004" pitchFamily="2" charset="0"/>
              </a:rPr>
              <a:t>V</a:t>
            </a:r>
            <a:r>
              <a:rPr lang="en-US" sz="3200" dirty="0">
                <a:solidFill>
                  <a:srgbClr val="C00000"/>
                </a:solidFill>
                <a:latin typeface="Mosk Extra-Bold 800" panose="02000506000000020004" pitchFamily="2" charset="0"/>
              </a:rPr>
              <a:t>alga </a:t>
            </a:r>
            <a:r>
              <a:rPr lang="en-US" sz="3200" dirty="0" err="1">
                <a:solidFill>
                  <a:srgbClr val="C00000"/>
                </a:solidFill>
                <a:latin typeface="Mosk Extra-Bold 800" panose="02000506000000020004" pitchFamily="2" charset="0"/>
              </a:rPr>
              <a:t>valla</a:t>
            </a:r>
            <a:r>
              <a:rPr lang="et-EE" sz="3200" dirty="0">
                <a:latin typeface="Mosk Extra-Bold 800" panose="02000506000000020004" pitchFamily="2" charset="0"/>
              </a:rPr>
              <a:t> toetuse jaotus ja saadav tulem</a:t>
            </a:r>
            <a:br>
              <a:rPr lang="et-EE" sz="3200" dirty="0"/>
            </a:br>
            <a:r>
              <a:rPr lang="et-EE" sz="1867" dirty="0">
                <a:latin typeface="Mosk Bold 700" panose="02000506000000020004" pitchFamily="2" charset="0"/>
              </a:rPr>
              <a:t>1</a:t>
            </a:r>
            <a:r>
              <a:rPr lang="en-US" sz="1867" dirty="0">
                <a:latin typeface="Mosk Bold 700" panose="02000506000000020004" pitchFamily="2" charset="0"/>
              </a:rPr>
              <a:t>5 436</a:t>
            </a:r>
            <a:r>
              <a:rPr lang="et-EE" sz="1867" dirty="0">
                <a:latin typeface="Mosk Bold 700" panose="02000506000000020004" pitchFamily="2" charset="0"/>
              </a:rPr>
              <a:t> elanikku, </a:t>
            </a:r>
            <a:r>
              <a:rPr lang="et-EE" sz="1867" dirty="0">
                <a:solidFill>
                  <a:srgbClr val="C00000"/>
                </a:solidFill>
                <a:latin typeface="Mosk Bold 700" panose="02000506000000020004" pitchFamily="2" charset="0"/>
              </a:rPr>
              <a:t>1</a:t>
            </a:r>
            <a:r>
              <a:rPr lang="en-US" sz="1867" dirty="0">
                <a:solidFill>
                  <a:srgbClr val="C00000"/>
                </a:solidFill>
                <a:latin typeface="Mosk Bold 700" panose="02000506000000020004" pitchFamily="2" charset="0"/>
              </a:rPr>
              <a:t>5</a:t>
            </a:r>
            <a:r>
              <a:rPr lang="et-EE" sz="1867" dirty="0">
                <a:solidFill>
                  <a:srgbClr val="C00000"/>
                </a:solidFill>
                <a:latin typeface="Mosk Bold 700" panose="02000506000000020004" pitchFamily="2" charset="0"/>
              </a:rPr>
              <a:t> </a:t>
            </a:r>
            <a:r>
              <a:rPr lang="en-US" sz="1867" dirty="0">
                <a:solidFill>
                  <a:srgbClr val="C00000"/>
                </a:solidFill>
                <a:latin typeface="Mosk Bold 700" panose="02000506000000020004" pitchFamily="2" charset="0"/>
              </a:rPr>
              <a:t>436</a:t>
            </a:r>
            <a:r>
              <a:rPr lang="et-EE" sz="1867" dirty="0">
                <a:solidFill>
                  <a:srgbClr val="C00000"/>
                </a:solidFill>
                <a:latin typeface="Mosk Bold 700" panose="02000506000000020004" pitchFamily="2" charset="0"/>
              </a:rPr>
              <a:t>€</a:t>
            </a:r>
            <a:r>
              <a:rPr lang="et-EE" sz="1867" dirty="0">
                <a:latin typeface="Mosk Bold 700" panose="02000506000000020004" pitchFamily="2" charset="0"/>
              </a:rPr>
              <a:t> aastas perioodil 2021-2022</a:t>
            </a:r>
            <a:endParaRPr lang="et-EE" sz="1867" dirty="0"/>
          </a:p>
        </p:txBody>
      </p:sp>
      <p:sp>
        <p:nvSpPr>
          <p:cNvPr id="23" name="Content Placeholder 2"/>
          <p:cNvSpPr>
            <a:spLocks noGrp="1"/>
          </p:cNvSpPr>
          <p:nvPr>
            <p:ph sz="half" idx="1"/>
          </p:nvPr>
        </p:nvSpPr>
        <p:spPr>
          <a:xfrm>
            <a:off x="623392" y="2084849"/>
            <a:ext cx="3456384" cy="4128460"/>
          </a:xfrm>
        </p:spPr>
        <p:txBody>
          <a:bodyPr>
            <a:normAutofit lnSpcReduction="10000"/>
          </a:bodyPr>
          <a:lstStyle/>
          <a:p>
            <a:pPr marL="0" indent="0">
              <a:buNone/>
            </a:pPr>
            <a:r>
              <a:rPr lang="et-EE" b="1" dirty="0">
                <a:latin typeface="Mosk Bold 700" panose="02000506000000020004" pitchFamily="2" charset="0"/>
              </a:rPr>
              <a:t>TURUNDUS</a:t>
            </a:r>
            <a:endParaRPr lang="et-EE" sz="1600" b="1" dirty="0">
              <a:latin typeface="Mosk Bold 700" panose="02000506000000020004" pitchFamily="2" charset="0"/>
            </a:endParaRPr>
          </a:p>
          <a:p>
            <a:pPr marL="0" indent="0">
              <a:buNone/>
            </a:pPr>
            <a:endParaRPr lang="et-EE" sz="1467" b="1" dirty="0">
              <a:latin typeface="HK Grotesk" panose="00000500000000000000" pitchFamily="50" charset="-70"/>
            </a:endParaRPr>
          </a:p>
          <a:p>
            <a:pPr marL="0" indent="0">
              <a:buNone/>
            </a:pPr>
            <a:r>
              <a:rPr lang="et-EE" sz="1467" dirty="0">
                <a:latin typeface="Mosk Bold 700" panose="02000506000000020004" pitchFamily="2" charset="0"/>
              </a:rPr>
              <a:t>Toetus meediakajastuseks</a:t>
            </a:r>
          </a:p>
          <a:p>
            <a:pPr marL="0" indent="0">
              <a:buNone/>
            </a:pPr>
            <a:r>
              <a:rPr lang="en-US" dirty="0">
                <a:solidFill>
                  <a:srgbClr val="C00000"/>
                </a:solidFill>
                <a:latin typeface="Mosk Bold 700" panose="02000506000000020004" pitchFamily="2" charset="0"/>
              </a:rPr>
              <a:t>4631</a:t>
            </a:r>
            <a:r>
              <a:rPr lang="et-EE" dirty="0">
                <a:solidFill>
                  <a:srgbClr val="C00000"/>
                </a:solidFill>
                <a:latin typeface="Mosk Bold 700" panose="02000506000000020004" pitchFamily="2" charset="0"/>
              </a:rPr>
              <a:t>€</a:t>
            </a:r>
          </a:p>
          <a:p>
            <a:pPr marL="0" indent="0">
              <a:buNone/>
            </a:pPr>
            <a:r>
              <a:rPr lang="et-EE" sz="1467" i="1" dirty="0">
                <a:latin typeface="HK Grotesk" panose="00000500000000000000" pitchFamily="50" charset="-70"/>
              </a:rPr>
              <a:t>Portaalid ja kanalid </a:t>
            </a:r>
            <a:r>
              <a:rPr lang="et-EE" sz="1467" i="1" dirty="0" err="1">
                <a:latin typeface="HK Grotesk" panose="00000500000000000000" pitchFamily="50" charset="-70"/>
              </a:rPr>
              <a:t>KOVist</a:t>
            </a:r>
            <a:r>
              <a:rPr lang="et-EE" sz="1467" i="1" dirty="0">
                <a:latin typeface="HK Grotesk" panose="00000500000000000000" pitchFamily="50" charset="-70"/>
              </a:rPr>
              <a:t> tuleva sisu avaldamiseks; sisu toimetamine; meedia kutsumine ja </a:t>
            </a:r>
            <a:r>
              <a:rPr lang="et-EE" sz="1467" i="1" dirty="0" err="1">
                <a:latin typeface="HK Grotesk" panose="00000500000000000000" pitchFamily="50" charset="-70"/>
              </a:rPr>
              <a:t>KOVi</a:t>
            </a:r>
            <a:r>
              <a:rPr lang="et-EE" sz="1467" i="1" dirty="0">
                <a:latin typeface="HK Grotesk" panose="00000500000000000000" pitchFamily="50" charset="-70"/>
              </a:rPr>
              <a:t> juhatamine</a:t>
            </a:r>
          </a:p>
          <a:p>
            <a:pPr marL="0" indent="0">
              <a:buNone/>
            </a:pPr>
            <a:endParaRPr lang="et-EE" sz="1600" dirty="0">
              <a:latin typeface="HK Grotesk" panose="00000500000000000000" pitchFamily="50" charset="-70"/>
            </a:endParaRPr>
          </a:p>
          <a:p>
            <a:pPr marL="0" indent="0">
              <a:buNone/>
            </a:pPr>
            <a:r>
              <a:rPr lang="et-EE" sz="1467" dirty="0">
                <a:latin typeface="Mosk Bold 700" panose="02000506000000020004" pitchFamily="2" charset="0"/>
              </a:rPr>
              <a:t>Toetus kogukonnast lähtuvaks turunduseks </a:t>
            </a:r>
          </a:p>
          <a:p>
            <a:pPr marL="0" indent="0">
              <a:buNone/>
            </a:pPr>
            <a:r>
              <a:rPr lang="en-US" dirty="0">
                <a:solidFill>
                  <a:srgbClr val="C00000"/>
                </a:solidFill>
                <a:latin typeface="Mosk Bold 700" panose="02000506000000020004" pitchFamily="2" charset="0"/>
              </a:rPr>
              <a:t>772</a:t>
            </a:r>
            <a:r>
              <a:rPr lang="et-EE" dirty="0">
                <a:solidFill>
                  <a:srgbClr val="C00000"/>
                </a:solidFill>
                <a:latin typeface="Mosk Bold 700" panose="02000506000000020004" pitchFamily="2" charset="0"/>
              </a:rPr>
              <a:t>€</a:t>
            </a:r>
          </a:p>
          <a:p>
            <a:pPr marL="0" indent="0">
              <a:buNone/>
            </a:pPr>
            <a:r>
              <a:rPr lang="et-EE" sz="1467" i="1" dirty="0">
                <a:latin typeface="HK Grotesk" panose="00000500000000000000" pitchFamily="50" charset="-70"/>
              </a:rPr>
              <a:t>Ligipääs „Külas“ programmile ja platvormile</a:t>
            </a:r>
            <a:endParaRPr lang="et-EE" sz="1467" dirty="0"/>
          </a:p>
        </p:txBody>
      </p:sp>
      <p:sp>
        <p:nvSpPr>
          <p:cNvPr id="24" name="Content Placeholder 2"/>
          <p:cNvSpPr>
            <a:spLocks noGrp="1"/>
          </p:cNvSpPr>
          <p:nvPr>
            <p:ph sz="half" idx="2"/>
          </p:nvPr>
        </p:nvSpPr>
        <p:spPr>
          <a:xfrm>
            <a:off x="4178749" y="2073042"/>
            <a:ext cx="3549433" cy="4140268"/>
          </a:xfrm>
        </p:spPr>
        <p:txBody>
          <a:bodyPr>
            <a:normAutofit fontScale="92500" lnSpcReduction="20000"/>
          </a:bodyPr>
          <a:lstStyle/>
          <a:p>
            <a:pPr marL="0" indent="0">
              <a:buNone/>
            </a:pPr>
            <a:r>
              <a:rPr lang="et-EE" b="1" dirty="0">
                <a:latin typeface="Mosk Bold 700" panose="02000506000000020004" pitchFamily="2" charset="0"/>
              </a:rPr>
              <a:t>PROGRAMM</a:t>
            </a:r>
            <a:endParaRPr lang="et-EE" sz="1600" b="1" dirty="0">
              <a:latin typeface="Mosk Bold 700" panose="02000506000000020004" pitchFamily="2" charset="0"/>
            </a:endParaRPr>
          </a:p>
          <a:p>
            <a:pPr marL="0" indent="0">
              <a:buNone/>
            </a:pPr>
            <a:endParaRPr lang="et-EE" sz="1600" b="1" dirty="0">
              <a:latin typeface="HK Grotesk" panose="00000500000000000000" pitchFamily="50" charset="-70"/>
            </a:endParaRPr>
          </a:p>
          <a:p>
            <a:pPr marL="0" indent="0">
              <a:buNone/>
            </a:pPr>
            <a:r>
              <a:rPr lang="et-EE" sz="1600" b="1" dirty="0">
                <a:latin typeface="Mosk Bold 700" panose="02000506000000020004" pitchFamily="2" charset="0"/>
              </a:rPr>
              <a:t>Toetus kultuurikorraldajate ja spetsialistide </a:t>
            </a:r>
            <a:r>
              <a:rPr lang="et-EE" sz="1600" b="1" dirty="0" err="1">
                <a:latin typeface="Mosk Bold 700" panose="02000506000000020004" pitchFamily="2" charset="0"/>
              </a:rPr>
              <a:t>võimestamiseks</a:t>
            </a:r>
            <a:endParaRPr lang="et-EE" sz="1600" b="1" dirty="0">
              <a:latin typeface="Mosk Bold 700" panose="02000506000000020004" pitchFamily="2" charset="0"/>
            </a:endParaRPr>
          </a:p>
          <a:p>
            <a:pPr marL="0" indent="0">
              <a:buNone/>
            </a:pPr>
            <a:r>
              <a:rPr lang="en-US" dirty="0">
                <a:solidFill>
                  <a:srgbClr val="C00000"/>
                </a:solidFill>
                <a:latin typeface="Mosk Bold 700" panose="02000506000000020004" pitchFamily="2" charset="0"/>
              </a:rPr>
              <a:t>4631</a:t>
            </a:r>
            <a:r>
              <a:rPr lang="et-EE" dirty="0">
                <a:solidFill>
                  <a:srgbClr val="C00000"/>
                </a:solidFill>
                <a:latin typeface="Mosk Bold 700" panose="02000506000000020004" pitchFamily="2" charset="0"/>
              </a:rPr>
              <a:t>€</a:t>
            </a:r>
          </a:p>
          <a:p>
            <a:pPr marL="0" indent="0">
              <a:buNone/>
            </a:pPr>
            <a:r>
              <a:rPr lang="et-EE" sz="1600" i="1" dirty="0">
                <a:latin typeface="HK Grotesk" panose="00000500000000000000" pitchFamily="50" charset="-70"/>
              </a:rPr>
              <a:t>Kohad Kultuurikompassi foorumitele ja seminaridele, õppereisidele</a:t>
            </a:r>
          </a:p>
          <a:p>
            <a:pPr marL="0" indent="0">
              <a:buNone/>
            </a:pPr>
            <a:endParaRPr lang="et-EE" sz="1600" dirty="0">
              <a:latin typeface="HK Grotesk" panose="00000500000000000000" pitchFamily="50" charset="-70"/>
            </a:endParaRPr>
          </a:p>
          <a:p>
            <a:pPr marL="0" indent="0">
              <a:buNone/>
            </a:pPr>
            <a:r>
              <a:rPr lang="et-EE" sz="1600" b="1" dirty="0">
                <a:latin typeface="HK Grotesk" panose="00000500000000000000" pitchFamily="50" charset="-70"/>
              </a:rPr>
              <a:t>Toetus põhiprogrammi kohaliku osa arendamiseks</a:t>
            </a:r>
          </a:p>
          <a:p>
            <a:pPr marL="0" indent="0">
              <a:buNone/>
            </a:pPr>
            <a:r>
              <a:rPr lang="et-EE" dirty="0">
                <a:solidFill>
                  <a:srgbClr val="C00000"/>
                </a:solidFill>
                <a:latin typeface="Mosk Bold 700" panose="02000506000000020004" pitchFamily="2" charset="0"/>
              </a:rPr>
              <a:t>3</a:t>
            </a:r>
            <a:r>
              <a:rPr lang="en-US" dirty="0">
                <a:solidFill>
                  <a:srgbClr val="C00000"/>
                </a:solidFill>
                <a:latin typeface="Mosk Bold 700" panose="02000506000000020004" pitchFamily="2" charset="0"/>
              </a:rPr>
              <a:t>087</a:t>
            </a:r>
            <a:r>
              <a:rPr lang="et-EE" dirty="0">
                <a:solidFill>
                  <a:srgbClr val="C00000"/>
                </a:solidFill>
                <a:latin typeface="Mosk Bold 700" panose="02000506000000020004" pitchFamily="2" charset="0"/>
              </a:rPr>
              <a:t>€</a:t>
            </a:r>
          </a:p>
          <a:p>
            <a:pPr marL="0" indent="0">
              <a:buNone/>
            </a:pPr>
            <a:r>
              <a:rPr lang="et-EE" sz="1600" i="1" dirty="0">
                <a:latin typeface="HK Grotesk" panose="00000500000000000000" pitchFamily="50" charset="-70"/>
              </a:rPr>
              <a:t>Kandidatuuriraamatus esitatud ja </a:t>
            </a:r>
            <a:r>
              <a:rPr lang="et-EE" sz="1600" i="1" dirty="0" err="1">
                <a:latin typeface="HK Grotesk" panose="00000500000000000000" pitchFamily="50" charset="-70"/>
              </a:rPr>
              <a:t>KOViga</a:t>
            </a:r>
            <a:r>
              <a:rPr lang="et-EE" sz="1600" i="1" dirty="0">
                <a:latin typeface="HK Grotesk" panose="00000500000000000000" pitchFamily="50" charset="-70"/>
              </a:rPr>
              <a:t> seotud suurprojekti(de) arendamine, s.h kohalike partnerite leidmine. Garanteeritud osa suursündmusest </a:t>
            </a:r>
            <a:r>
              <a:rPr lang="et-EE" sz="1600" i="1" dirty="0" err="1">
                <a:latin typeface="HK Grotesk" panose="00000500000000000000" pitchFamily="50" charset="-70"/>
              </a:rPr>
              <a:t>KOVile</a:t>
            </a:r>
            <a:r>
              <a:rPr lang="et-EE" sz="1600" i="1" dirty="0">
                <a:latin typeface="HK Grotesk" panose="00000500000000000000" pitchFamily="50" charset="-70"/>
              </a:rPr>
              <a:t> 2024. aastaks.</a:t>
            </a:r>
            <a:endParaRPr lang="et-EE" dirty="0"/>
          </a:p>
        </p:txBody>
      </p:sp>
      <p:sp>
        <p:nvSpPr>
          <p:cNvPr id="25" name="Content Placeholder 2"/>
          <p:cNvSpPr txBox="1">
            <a:spLocks/>
          </p:cNvSpPr>
          <p:nvPr/>
        </p:nvSpPr>
        <p:spPr>
          <a:xfrm>
            <a:off x="7768343" y="2073042"/>
            <a:ext cx="3582940" cy="2700108"/>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HK Grotesk" panose="00000500000000000000" pitchFamily="2" charset="-70"/>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HK Grotesk" panose="00000500000000000000" pitchFamily="2" charset="-7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HK Grotesk" panose="00000500000000000000" pitchFamily="2" charset="-7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HK Grotesk" panose="00000500000000000000" pitchFamily="2" charset="-70"/>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HK Grotesk" panose="00000500000000000000" pitchFamily="2" charset="-7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t-EE" sz="2267" b="1" dirty="0">
                <a:latin typeface="Mosk Bold 700" panose="02000506000000020004" pitchFamily="2" charset="0"/>
              </a:rPr>
              <a:t>KOORDINEERIMINE</a:t>
            </a:r>
          </a:p>
          <a:p>
            <a:pPr marL="0" indent="0">
              <a:buNone/>
            </a:pPr>
            <a:endParaRPr lang="et-EE" sz="1600" b="1" dirty="0">
              <a:latin typeface="HK Grotesk" panose="00000500000000000000" pitchFamily="50" charset="-70"/>
            </a:endParaRPr>
          </a:p>
          <a:p>
            <a:pPr marL="0" indent="0">
              <a:buNone/>
            </a:pPr>
            <a:r>
              <a:rPr lang="et-EE" sz="1467" b="1" dirty="0">
                <a:latin typeface="HK Grotesk" panose="00000500000000000000" pitchFamily="50" charset="-70"/>
              </a:rPr>
              <a:t>Toetus regiooniga seotud personali- ja </a:t>
            </a:r>
            <a:r>
              <a:rPr lang="et-EE" sz="1467" b="1" dirty="0" err="1">
                <a:latin typeface="HK Grotesk" panose="00000500000000000000" pitchFamily="50" charset="-70"/>
              </a:rPr>
              <a:t>üldkuludeks</a:t>
            </a:r>
            <a:endParaRPr lang="et-EE" sz="1467" b="1" dirty="0">
              <a:latin typeface="HK Grotesk" panose="00000500000000000000" pitchFamily="50" charset="-70"/>
            </a:endParaRPr>
          </a:p>
          <a:p>
            <a:pPr marL="0" indent="0">
              <a:buNone/>
            </a:pPr>
            <a:r>
              <a:rPr lang="et-EE" sz="2400" dirty="0">
                <a:solidFill>
                  <a:srgbClr val="C00000"/>
                </a:solidFill>
                <a:latin typeface="Mosk Bold 700" panose="02000506000000020004" pitchFamily="2" charset="0"/>
              </a:rPr>
              <a:t>2</a:t>
            </a:r>
            <a:r>
              <a:rPr lang="en-US" sz="2400" dirty="0">
                <a:solidFill>
                  <a:srgbClr val="C00000"/>
                </a:solidFill>
                <a:latin typeface="Mosk Bold 700" panose="02000506000000020004" pitchFamily="2" charset="0"/>
              </a:rPr>
              <a:t>315</a:t>
            </a:r>
            <a:r>
              <a:rPr lang="et-EE" sz="2400" dirty="0">
                <a:solidFill>
                  <a:srgbClr val="C00000"/>
                </a:solidFill>
                <a:latin typeface="Mosk Bold 700" panose="02000506000000020004" pitchFamily="2" charset="0"/>
              </a:rPr>
              <a:t>€</a:t>
            </a:r>
          </a:p>
          <a:p>
            <a:pPr marL="0" indent="0">
              <a:buNone/>
            </a:pPr>
            <a:r>
              <a:rPr lang="et-EE" sz="1467" i="1" dirty="0">
                <a:latin typeface="HK Grotesk" panose="00000500000000000000" pitchFamily="50" charset="-70"/>
              </a:rPr>
              <a:t>Regionaalse koordinaatori töökoht; lisaks tugi SA Tartu 2024 kommunikatsiooni-, turunduse, kultuuriprogrammi-, </a:t>
            </a:r>
            <a:r>
              <a:rPr lang="et-EE" sz="1467" i="1" dirty="0" err="1">
                <a:latin typeface="HK Grotesk" panose="00000500000000000000" pitchFamily="50" charset="-70"/>
              </a:rPr>
              <a:t>rahastuse</a:t>
            </a:r>
            <a:r>
              <a:rPr lang="et-EE" sz="1467" i="1" dirty="0">
                <a:latin typeface="HK Grotesk" panose="00000500000000000000" pitchFamily="50" charset="-70"/>
              </a:rPr>
              <a:t> jm spetsialistidelt.</a:t>
            </a:r>
          </a:p>
        </p:txBody>
      </p:sp>
      <p:cxnSp>
        <p:nvCxnSpPr>
          <p:cNvPr id="26" name="Straight Connector 25"/>
          <p:cNvCxnSpPr/>
          <p:nvPr/>
        </p:nvCxnSpPr>
        <p:spPr>
          <a:xfrm>
            <a:off x="4079776" y="2073042"/>
            <a:ext cx="0" cy="3936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28181" y="2084850"/>
            <a:ext cx="0" cy="3936437"/>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223134A-58D5-4E50-85FA-39C22216C52E}"/>
              </a:ext>
            </a:extLst>
          </p:cNvPr>
          <p:cNvSpPr txBox="1"/>
          <p:nvPr/>
        </p:nvSpPr>
        <p:spPr>
          <a:xfrm>
            <a:off x="798668" y="6213309"/>
            <a:ext cx="10949632" cy="307777"/>
          </a:xfrm>
          <a:prstGeom prst="rect">
            <a:avLst/>
          </a:prstGeom>
          <a:noFill/>
        </p:spPr>
        <p:txBody>
          <a:bodyPr wrap="square" rtlCol="0">
            <a:spAutoFit/>
          </a:bodyPr>
          <a:lstStyle/>
          <a:p>
            <a:r>
              <a:rPr lang="fi-FI" dirty="0"/>
              <a:t>2021 </a:t>
            </a:r>
            <a:r>
              <a:rPr lang="fi-FI" dirty="0" err="1"/>
              <a:t>aruande</a:t>
            </a:r>
            <a:r>
              <a:rPr lang="fi-FI" dirty="0"/>
              <a:t> </a:t>
            </a:r>
            <a:r>
              <a:rPr lang="fi-FI" dirty="0" err="1"/>
              <a:t>kohaselt</a:t>
            </a:r>
            <a:r>
              <a:rPr lang="fi-FI" dirty="0"/>
              <a:t>: </a:t>
            </a:r>
            <a:r>
              <a:rPr lang="fi-FI" dirty="0" err="1"/>
              <a:t>Valga</a:t>
            </a:r>
            <a:r>
              <a:rPr lang="fi-FI" dirty="0"/>
              <a:t> </a:t>
            </a:r>
            <a:r>
              <a:rPr lang="fi-FI" dirty="0" err="1"/>
              <a:t>valla</a:t>
            </a:r>
            <a:r>
              <a:rPr lang="fi-FI" dirty="0"/>
              <a:t> </a:t>
            </a:r>
            <a:r>
              <a:rPr lang="fi-FI" dirty="0" err="1"/>
              <a:t>panus</a:t>
            </a:r>
            <a:r>
              <a:rPr lang="fi-FI" dirty="0"/>
              <a:t> </a:t>
            </a:r>
            <a:r>
              <a:rPr lang="fi-FI" dirty="0" err="1"/>
              <a:t>eelpooltoodusse</a:t>
            </a:r>
            <a:r>
              <a:rPr lang="fi-FI" dirty="0"/>
              <a:t> oli 15 436€ , </a:t>
            </a:r>
            <a:r>
              <a:rPr lang="fi-FI" dirty="0" err="1"/>
              <a:t>millele</a:t>
            </a:r>
            <a:r>
              <a:rPr lang="fi-FI" dirty="0"/>
              <a:t> Tartu 2024 </a:t>
            </a:r>
            <a:r>
              <a:rPr lang="fi-FI" dirty="0" err="1"/>
              <a:t>lisas</a:t>
            </a:r>
            <a:r>
              <a:rPr lang="fi-FI" dirty="0"/>
              <a:t> 10 499€. KOKKU: 25 935€ </a:t>
            </a:r>
          </a:p>
        </p:txBody>
      </p:sp>
    </p:spTree>
    <p:extLst>
      <p:ext uri="{BB962C8B-B14F-4D97-AF65-F5344CB8AC3E}">
        <p14:creationId xmlns:p14="http://schemas.microsoft.com/office/powerpoint/2010/main" val="2672779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1"/>
          <p:cNvSpPr txBox="1">
            <a:spLocks noGrp="1"/>
          </p:cNvSpPr>
          <p:nvPr>
            <p:ph type="ctrTitle"/>
          </p:nvPr>
        </p:nvSpPr>
        <p:spPr>
          <a:xfrm>
            <a:off x="760207" y="2974665"/>
            <a:ext cx="9144000" cy="217870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Arial"/>
              <a:buNone/>
            </a:pPr>
            <a:r>
              <a:rPr lang="en-US" sz="3600"/>
              <a:t>Euroopa kultuuripealinn Tartu 2024 </a:t>
            </a:r>
            <a:br>
              <a:rPr lang="en-US" sz="3600"/>
            </a:br>
            <a:r>
              <a:rPr lang="en-US" sz="3600"/>
              <a:t>Tartus ja Lõuna-Eestis -</a:t>
            </a:r>
            <a:br>
              <a:rPr lang="en-US" sz="3600"/>
            </a:br>
            <a:r>
              <a:rPr lang="en-US" sz="3600"/>
              <a:t>2022. aasta tegevused</a:t>
            </a:r>
            <a:endParaRPr sz="3600"/>
          </a:p>
        </p:txBody>
      </p:sp>
      <p:sp>
        <p:nvSpPr>
          <p:cNvPr id="460" name="Google Shape;460;p31"/>
          <p:cNvSpPr txBox="1">
            <a:spLocks noGrp="1"/>
          </p:cNvSpPr>
          <p:nvPr>
            <p:ph type="subTitle" idx="1"/>
          </p:nvPr>
        </p:nvSpPr>
        <p:spPr>
          <a:xfrm>
            <a:off x="760207" y="5498812"/>
            <a:ext cx="9144000" cy="9146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500"/>
              <a:buNone/>
            </a:pPr>
            <a:endParaRPr sz="2000"/>
          </a:p>
        </p:txBody>
      </p:sp>
      <p:sp>
        <p:nvSpPr>
          <p:cNvPr id="461" name="Google Shape;461;p31"/>
          <p:cNvSpPr txBox="1"/>
          <p:nvPr/>
        </p:nvSpPr>
        <p:spPr>
          <a:xfrm>
            <a:off x="3046810" y="3244334"/>
            <a:ext cx="6093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462" name="Google Shape;462;p31"/>
          <p:cNvSpPr txBox="1"/>
          <p:nvPr/>
        </p:nvSpPr>
        <p:spPr>
          <a:xfrm>
            <a:off x="3046810" y="3244334"/>
            <a:ext cx="6093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63" name="Google Shape;463;p31"/>
          <p:cNvSpPr txBox="1"/>
          <p:nvPr/>
        </p:nvSpPr>
        <p:spPr>
          <a:xfrm>
            <a:off x="3046810" y="3244334"/>
            <a:ext cx="6093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64" name="Google Shape;464;p31"/>
          <p:cNvSpPr txBox="1"/>
          <p:nvPr/>
        </p:nvSpPr>
        <p:spPr>
          <a:xfrm>
            <a:off x="3046810" y="3244334"/>
            <a:ext cx="6093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
          <p:cNvSpPr txBox="1">
            <a:spLocks noGrp="1"/>
          </p:cNvSpPr>
          <p:nvPr>
            <p:ph type="body" idx="1"/>
          </p:nvPr>
        </p:nvSpPr>
        <p:spPr>
          <a:xfrm>
            <a:off x="575154" y="1867296"/>
            <a:ext cx="5061558" cy="433563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000"/>
              <a:buNone/>
            </a:pPr>
            <a:r>
              <a:rPr lang="en-US" b="1"/>
              <a:t>Väärtuspõhine ja publikurohke </a:t>
            </a:r>
            <a:br>
              <a:rPr lang="en-US" b="1"/>
            </a:br>
            <a:r>
              <a:rPr lang="en-US" b="1"/>
              <a:t>Euroopa kultuuripealinn</a:t>
            </a:r>
            <a:endParaRPr/>
          </a:p>
          <a:p>
            <a:pPr marL="228600" lvl="0" indent="-228600" algn="l" rtl="0">
              <a:lnSpc>
                <a:spcPct val="90000"/>
              </a:lnSpc>
              <a:spcBef>
                <a:spcPts val="1000"/>
              </a:spcBef>
              <a:spcAft>
                <a:spcPts val="0"/>
              </a:spcAft>
              <a:buClr>
                <a:schemeClr val="dk1"/>
              </a:buClr>
              <a:buSzPts val="2000"/>
              <a:buFont typeface="Arial"/>
              <a:buChar char="•"/>
            </a:pPr>
            <a:r>
              <a:rPr lang="en-US"/>
              <a:t>Loovkontseptsiooni </a:t>
            </a:r>
            <a:r>
              <a:rPr lang="en-US" b="1"/>
              <a:t>„Ellujäämise Kunstid“ / „Arts of Survival“</a:t>
            </a:r>
            <a:r>
              <a:rPr lang="en-US"/>
              <a:t> ja selle väärtuste publikule avamine</a:t>
            </a:r>
            <a:endParaRPr/>
          </a:p>
          <a:p>
            <a:pPr marL="228600" lvl="0" indent="-228600" algn="l" rtl="0">
              <a:lnSpc>
                <a:spcPct val="90000"/>
              </a:lnSpc>
              <a:spcBef>
                <a:spcPts val="1000"/>
              </a:spcBef>
              <a:spcAft>
                <a:spcPts val="0"/>
              </a:spcAft>
              <a:buClr>
                <a:schemeClr val="dk1"/>
              </a:buClr>
              <a:buSzPts val="2000"/>
              <a:buFont typeface="Arial"/>
              <a:buChar char="•"/>
            </a:pPr>
            <a:r>
              <a:rPr lang="en-US"/>
              <a:t>1 000 000 külastuse saavutamine</a:t>
            </a:r>
            <a:endParaRPr/>
          </a:p>
          <a:p>
            <a:pPr marL="228600" lvl="0" indent="-101600" algn="l" rtl="0">
              <a:lnSpc>
                <a:spcPct val="90000"/>
              </a:lnSpc>
              <a:spcBef>
                <a:spcPts val="1000"/>
              </a:spcBef>
              <a:spcAft>
                <a:spcPts val="0"/>
              </a:spcAft>
              <a:buClr>
                <a:schemeClr val="dk1"/>
              </a:buClr>
              <a:buSzPts val="2000"/>
              <a:buFont typeface="Arial"/>
              <a:buNone/>
            </a:pPr>
            <a:endParaRPr/>
          </a:p>
          <a:p>
            <a:pPr marL="0" lvl="0" indent="0" algn="l" rtl="0">
              <a:lnSpc>
                <a:spcPct val="90000"/>
              </a:lnSpc>
              <a:spcBef>
                <a:spcPts val="1000"/>
              </a:spcBef>
              <a:spcAft>
                <a:spcPts val="0"/>
              </a:spcAft>
              <a:buClr>
                <a:schemeClr val="dk1"/>
              </a:buClr>
              <a:buSzPts val="2000"/>
              <a:buNone/>
            </a:pPr>
            <a:r>
              <a:rPr lang="en-US" b="1"/>
              <a:t>Hästi korraldatud Euroopa kultuuripealinn</a:t>
            </a:r>
            <a:endParaRPr b="1"/>
          </a:p>
          <a:p>
            <a:pPr marL="228600" lvl="0" indent="-228600" algn="l" rtl="0">
              <a:lnSpc>
                <a:spcPct val="90000"/>
              </a:lnSpc>
              <a:spcBef>
                <a:spcPts val="1000"/>
              </a:spcBef>
              <a:spcAft>
                <a:spcPts val="0"/>
              </a:spcAft>
              <a:buClr>
                <a:schemeClr val="dk1"/>
              </a:buClr>
              <a:buSzPts val="2000"/>
              <a:buFont typeface="Arial"/>
              <a:buChar char="•"/>
            </a:pPr>
            <a:r>
              <a:rPr lang="en-US"/>
              <a:t>Tartu 2024 - Eesti üks tuntuimaid kaubamärke aastaks 2024</a:t>
            </a:r>
            <a:endParaRPr/>
          </a:p>
          <a:p>
            <a:pPr marL="228600" lvl="0" indent="-228600" algn="l" rtl="0">
              <a:lnSpc>
                <a:spcPct val="90000"/>
              </a:lnSpc>
              <a:spcBef>
                <a:spcPts val="1000"/>
              </a:spcBef>
              <a:spcAft>
                <a:spcPts val="0"/>
              </a:spcAft>
              <a:buClr>
                <a:schemeClr val="dk1"/>
              </a:buClr>
              <a:buSzPts val="2000"/>
              <a:buFont typeface="Arial"/>
              <a:buChar char="•"/>
            </a:pPr>
            <a:r>
              <a:rPr lang="en-US"/>
              <a:t>Kommunikatsiooni, turunduse, programmi elluviimine koostöös avaliku ja erasektoriga</a:t>
            </a:r>
            <a:endParaRPr/>
          </a:p>
        </p:txBody>
      </p:sp>
      <p:sp>
        <p:nvSpPr>
          <p:cNvPr id="224" name="Google Shape;224;p3"/>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Tartu 2024 eesmärgid</a:t>
            </a:r>
            <a:endParaRPr/>
          </a:p>
        </p:txBody>
      </p:sp>
      <p:pic>
        <p:nvPicPr>
          <p:cNvPr id="225" name="Google Shape;225;p3"/>
          <p:cNvPicPr preferRelativeResize="0">
            <a:picLocks noGrp="1"/>
          </p:cNvPicPr>
          <p:nvPr>
            <p:ph type="body" idx="2"/>
          </p:nvPr>
        </p:nvPicPr>
        <p:blipFill rotWithShape="1">
          <a:blip r:embed="rId3">
            <a:alphaModFix/>
          </a:blip>
          <a:srcRect/>
          <a:stretch/>
        </p:blipFill>
        <p:spPr>
          <a:xfrm>
            <a:off x="6426379" y="1867296"/>
            <a:ext cx="5782272" cy="385390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2"/>
          <p:cNvSpPr txBox="1">
            <a:spLocks noGrp="1"/>
          </p:cNvSpPr>
          <p:nvPr>
            <p:ph type="body" idx="1"/>
          </p:nvPr>
        </p:nvSpPr>
        <p:spPr>
          <a:xfrm>
            <a:off x="575154" y="1748790"/>
            <a:ext cx="6945214" cy="4823459"/>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1000"/>
              </a:spcBef>
              <a:spcAft>
                <a:spcPts val="0"/>
              </a:spcAft>
              <a:buClr>
                <a:schemeClr val="dk1"/>
              </a:buClr>
              <a:buSzPts val="1800"/>
              <a:buNone/>
            </a:pPr>
            <a:r>
              <a:rPr lang="en-US" sz="1800" b="1"/>
              <a:t>Eesmärk: aasta lõpuks suurem osa Tartu 2024 programmist koos.</a:t>
            </a:r>
            <a:endParaRPr/>
          </a:p>
          <a:p>
            <a:pPr marL="228600" lvl="0" indent="-228600" algn="l" rtl="0">
              <a:lnSpc>
                <a:spcPct val="90000"/>
              </a:lnSpc>
              <a:spcBef>
                <a:spcPts val="1000"/>
              </a:spcBef>
              <a:spcAft>
                <a:spcPts val="0"/>
              </a:spcAft>
              <a:buClr>
                <a:schemeClr val="dk1"/>
              </a:buClr>
              <a:buSzPts val="1800"/>
              <a:buFont typeface="Arial"/>
              <a:buChar char="•"/>
            </a:pPr>
            <a:r>
              <a:rPr lang="en-US" sz="1800"/>
              <a:t>Eri taotlusvoorudest laekuvate projektide hindamise ja valimise korraldamine ning </a:t>
            </a:r>
            <a:r>
              <a:rPr lang="en-US" sz="1800" b="1"/>
              <a:t>produktsiooniläbirääkimiste</a:t>
            </a:r>
            <a:r>
              <a:rPr lang="en-US" sz="1800"/>
              <a:t> läbiviimine.</a:t>
            </a:r>
            <a:endParaRPr/>
          </a:p>
          <a:p>
            <a:pPr marL="228600" lvl="0" indent="-228600" algn="l" rtl="0">
              <a:lnSpc>
                <a:spcPct val="90000"/>
              </a:lnSpc>
              <a:spcBef>
                <a:spcPts val="1000"/>
              </a:spcBef>
              <a:spcAft>
                <a:spcPts val="0"/>
              </a:spcAft>
              <a:buClr>
                <a:schemeClr val="dk1"/>
              </a:buClr>
              <a:buSzPts val="1800"/>
              <a:buFont typeface="Arial"/>
              <a:buChar char="•"/>
            </a:pPr>
            <a:r>
              <a:rPr lang="en-US" sz="1800"/>
              <a:t>Põhiprogrammi täiendamine koostöös </a:t>
            </a:r>
            <a:r>
              <a:rPr lang="en-US" sz="1800" b="1"/>
              <a:t>suurte partnerorganisatsioonidega</a:t>
            </a:r>
            <a:r>
              <a:rPr lang="en-US" sz="1800"/>
              <a:t> loodud projektidega.</a:t>
            </a:r>
            <a:endParaRPr/>
          </a:p>
          <a:p>
            <a:pPr marL="228600" lvl="0" indent="-228600" algn="l" rtl="0">
              <a:lnSpc>
                <a:spcPct val="90000"/>
              </a:lnSpc>
              <a:spcBef>
                <a:spcPts val="1000"/>
              </a:spcBef>
              <a:spcAft>
                <a:spcPts val="0"/>
              </a:spcAft>
              <a:buClr>
                <a:schemeClr val="dk1"/>
              </a:buClr>
              <a:buSzPts val="1800"/>
              <a:buFont typeface="Arial"/>
              <a:buChar char="•"/>
            </a:pPr>
            <a:r>
              <a:rPr lang="en-US" sz="1800"/>
              <a:t>SA Tartu 2024 </a:t>
            </a:r>
            <a:r>
              <a:rPr lang="en-US" sz="1800" b="1"/>
              <a:t>omaproduktsioonide</a:t>
            </a:r>
            <a:r>
              <a:rPr lang="en-US" sz="1800"/>
              <a:t> (nt avatseremoonia) algatamine ja arendamine.</a:t>
            </a:r>
            <a:endParaRPr/>
          </a:p>
          <a:p>
            <a:pPr marL="228600" lvl="0" indent="-228600" algn="l" rtl="0">
              <a:lnSpc>
                <a:spcPct val="90000"/>
              </a:lnSpc>
              <a:spcBef>
                <a:spcPts val="1000"/>
              </a:spcBef>
              <a:spcAft>
                <a:spcPts val="0"/>
              </a:spcAft>
              <a:buClr>
                <a:schemeClr val="dk1"/>
              </a:buClr>
              <a:buSzPts val="1800"/>
              <a:buFont typeface="Arial"/>
              <a:buChar char="•"/>
            </a:pPr>
            <a:r>
              <a:rPr lang="en-US" sz="1800" b="1"/>
              <a:t>Olemasolevate kultuurisündmuste </a:t>
            </a:r>
            <a:r>
              <a:rPr lang="en-US" sz="1800"/>
              <a:t>kaasamine programmi.</a:t>
            </a:r>
            <a:endParaRPr/>
          </a:p>
          <a:p>
            <a:pPr marL="228600" lvl="0" indent="-228600" algn="l" rtl="0">
              <a:lnSpc>
                <a:spcPct val="90000"/>
              </a:lnSpc>
              <a:spcBef>
                <a:spcPts val="1000"/>
              </a:spcBef>
              <a:spcAft>
                <a:spcPts val="0"/>
              </a:spcAft>
              <a:buClr>
                <a:schemeClr val="dk1"/>
              </a:buClr>
              <a:buSzPts val="1800"/>
              <a:buFont typeface="Arial"/>
              <a:buChar char="•"/>
            </a:pPr>
            <a:r>
              <a:rPr lang="en-US" sz="1800"/>
              <a:t>Kultuuriprogrammi arendavate </a:t>
            </a:r>
            <a:r>
              <a:rPr lang="en-US" sz="1800" b="1"/>
              <a:t>rahvusvaheliste partnerluste </a:t>
            </a:r>
            <a:r>
              <a:rPr lang="en-US" sz="1800"/>
              <a:t>loomine ja toetamine.</a:t>
            </a:r>
            <a:endParaRPr/>
          </a:p>
          <a:p>
            <a:pPr marL="228600" lvl="0" indent="-228600" algn="l" rtl="0">
              <a:lnSpc>
                <a:spcPct val="90000"/>
              </a:lnSpc>
              <a:spcBef>
                <a:spcPts val="1000"/>
              </a:spcBef>
              <a:spcAft>
                <a:spcPts val="0"/>
              </a:spcAft>
              <a:buClr>
                <a:schemeClr val="dk1"/>
              </a:buClr>
              <a:buSzPts val="1800"/>
              <a:buFont typeface="Arial"/>
              <a:buChar char="•"/>
            </a:pPr>
            <a:r>
              <a:rPr lang="en-US" sz="1800"/>
              <a:t>Kultuuripealinna haridus- ja publikuprogrammi arendamine ja käivitamine (</a:t>
            </a:r>
            <a:r>
              <a:rPr lang="en-US" sz="1800" b="1"/>
              <a:t>noorteprogramm</a:t>
            </a:r>
            <a:r>
              <a:rPr lang="en-US" sz="1800"/>
              <a:t>, </a:t>
            </a:r>
            <a:r>
              <a:rPr lang="en-US" sz="1800" b="1"/>
              <a:t>Aktiivsed Eakad</a:t>
            </a:r>
            <a:r>
              <a:rPr lang="en-US" sz="1800"/>
              <a:t>)</a:t>
            </a:r>
            <a:endParaRPr/>
          </a:p>
        </p:txBody>
      </p:sp>
      <p:sp>
        <p:nvSpPr>
          <p:cNvPr id="470" name="Google Shape;470;p32"/>
          <p:cNvSpPr txBox="1">
            <a:spLocks noGrp="1"/>
          </p:cNvSpPr>
          <p:nvPr>
            <p:ph type="title"/>
          </p:nvPr>
        </p:nvSpPr>
        <p:spPr>
          <a:xfrm>
            <a:off x="575154" y="588724"/>
            <a:ext cx="5988484" cy="1325563"/>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chemeClr val="dk1"/>
              </a:buClr>
              <a:buSzPts val="2880"/>
              <a:buFont typeface="Arial"/>
              <a:buNone/>
            </a:pPr>
            <a:r>
              <a:rPr lang="en-US" sz="3600">
                <a:latin typeface="Arial"/>
                <a:ea typeface="Arial"/>
                <a:cs typeface="Arial"/>
                <a:sym typeface="Arial"/>
              </a:rPr>
              <a:t>Programmivaldkond 2022</a:t>
            </a:r>
            <a:endParaRPr sz="3600">
              <a:latin typeface="Arial"/>
              <a:ea typeface="Arial"/>
              <a:cs typeface="Arial"/>
              <a:sym typeface="Arial"/>
            </a:endParaRPr>
          </a:p>
        </p:txBody>
      </p:sp>
      <p:pic>
        <p:nvPicPr>
          <p:cNvPr id="471" name="Google Shape;471;p32"/>
          <p:cNvPicPr preferRelativeResize="0"/>
          <p:nvPr/>
        </p:nvPicPr>
        <p:blipFill rotWithShape="1">
          <a:blip r:embed="rId3">
            <a:alphaModFix/>
          </a:blip>
          <a:srcRect/>
          <a:stretch/>
        </p:blipFill>
        <p:spPr>
          <a:xfrm>
            <a:off x="7731648" y="1520190"/>
            <a:ext cx="4460352" cy="4343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3"/>
          <p:cNvSpPr txBox="1">
            <a:spLocks noGrp="1"/>
          </p:cNvSpPr>
          <p:nvPr>
            <p:ph type="body" idx="1"/>
          </p:nvPr>
        </p:nvSpPr>
        <p:spPr>
          <a:xfrm>
            <a:off x="575153" y="2090895"/>
            <a:ext cx="10997721" cy="411146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en-US" b="1"/>
              <a:t>Kommunikatsiooni tegevused </a:t>
            </a:r>
            <a:endParaRPr b="1"/>
          </a:p>
          <a:p>
            <a:pPr marL="228600" lvl="0" indent="-228600" algn="l" rtl="0">
              <a:lnSpc>
                <a:spcPct val="90000"/>
              </a:lnSpc>
              <a:spcBef>
                <a:spcPts val="1000"/>
              </a:spcBef>
              <a:spcAft>
                <a:spcPts val="0"/>
              </a:spcAft>
              <a:buClr>
                <a:schemeClr val="dk1"/>
              </a:buClr>
              <a:buSzPct val="100000"/>
              <a:buFont typeface="Arial"/>
              <a:buChar char="•"/>
            </a:pPr>
            <a:r>
              <a:rPr lang="en-US"/>
              <a:t>Läbirääkimised ja kokkulepete saavutamine 2022-2024 </a:t>
            </a:r>
            <a:r>
              <a:rPr lang="en-US" b="1"/>
              <a:t>kahe üle-Eestilise meediapartneriga</a:t>
            </a:r>
            <a:r>
              <a:rPr lang="en-US"/>
              <a:t>. </a:t>
            </a:r>
            <a:endParaRPr/>
          </a:p>
          <a:p>
            <a:pPr marL="228600" lvl="0" indent="-228600" algn="l" rtl="0">
              <a:lnSpc>
                <a:spcPct val="90000"/>
              </a:lnSpc>
              <a:spcBef>
                <a:spcPts val="1000"/>
              </a:spcBef>
              <a:spcAft>
                <a:spcPts val="0"/>
              </a:spcAft>
              <a:buClr>
                <a:schemeClr val="dk1"/>
              </a:buClr>
              <a:buSzPct val="100000"/>
              <a:buFont typeface="Arial"/>
              <a:buChar char="•"/>
            </a:pPr>
            <a:r>
              <a:rPr lang="en-US"/>
              <a:t>Meediapartneritega kokkulepitud saadete, rubriikide, formaatide sisuga täitmine.</a:t>
            </a:r>
            <a:endParaRPr/>
          </a:p>
          <a:p>
            <a:pPr marL="228600" lvl="0" indent="-228600" algn="l" rtl="0">
              <a:lnSpc>
                <a:spcPct val="90000"/>
              </a:lnSpc>
              <a:spcBef>
                <a:spcPts val="1000"/>
              </a:spcBef>
              <a:spcAft>
                <a:spcPts val="0"/>
              </a:spcAft>
              <a:buClr>
                <a:schemeClr val="dk1"/>
              </a:buClr>
              <a:buSzPct val="100000"/>
              <a:buFont typeface="Arial"/>
              <a:buChar char="•"/>
            </a:pPr>
            <a:r>
              <a:rPr lang="en-US"/>
              <a:t>Pressiteadete, uudiste ja arvamuslugude kirjutamine; meediakajastuste, intervjuude initsieerimine; sõnumi- ja faktilehtede uuendamine ning distributsioon.</a:t>
            </a:r>
            <a:endParaRPr/>
          </a:p>
          <a:p>
            <a:pPr marL="228600" lvl="0" indent="-228600" algn="l" rtl="0">
              <a:lnSpc>
                <a:spcPct val="90000"/>
              </a:lnSpc>
              <a:spcBef>
                <a:spcPts val="1000"/>
              </a:spcBef>
              <a:spcAft>
                <a:spcPts val="0"/>
              </a:spcAft>
              <a:buClr>
                <a:schemeClr val="dk1"/>
              </a:buClr>
              <a:buSzPct val="100000"/>
              <a:buFont typeface="Arial"/>
              <a:buChar char="•"/>
            </a:pPr>
            <a:r>
              <a:rPr lang="en-US"/>
              <a:t>Järjepidev kommunikatsioon ja turundus </a:t>
            </a:r>
            <a:r>
              <a:rPr lang="en-US" b="1"/>
              <a:t>neljas SoMe </a:t>
            </a:r>
            <a:r>
              <a:rPr lang="en-US"/>
              <a:t>kanalis; </a:t>
            </a:r>
            <a:r>
              <a:rPr lang="en-US" b="1"/>
              <a:t>nelja suurema kampaania </a:t>
            </a:r>
            <a:r>
              <a:rPr lang="en-US"/>
              <a:t>läbiviimine.</a:t>
            </a:r>
            <a:endParaRPr/>
          </a:p>
          <a:p>
            <a:pPr marL="228600" lvl="0" indent="-228600" algn="l" rtl="0">
              <a:lnSpc>
                <a:spcPct val="90000"/>
              </a:lnSpc>
              <a:spcBef>
                <a:spcPts val="1000"/>
              </a:spcBef>
              <a:spcAft>
                <a:spcPts val="0"/>
              </a:spcAft>
              <a:buClr>
                <a:schemeClr val="dk1"/>
              </a:buClr>
              <a:buSzPct val="100000"/>
              <a:buFont typeface="Arial"/>
              <a:buChar char="•"/>
            </a:pPr>
            <a:r>
              <a:rPr lang="en-US"/>
              <a:t>Põhiprogrammi kuuluvate projektide kommunikatsiooni ja turunduse koordineerimine ja nõustamine.</a:t>
            </a:r>
            <a:endParaRPr/>
          </a:p>
          <a:p>
            <a:pPr marL="228600" lvl="0" indent="-228600" algn="l" rtl="0">
              <a:lnSpc>
                <a:spcPct val="90000"/>
              </a:lnSpc>
              <a:spcBef>
                <a:spcPts val="1000"/>
              </a:spcBef>
              <a:spcAft>
                <a:spcPts val="0"/>
              </a:spcAft>
              <a:buClr>
                <a:schemeClr val="dk1"/>
              </a:buClr>
              <a:buSzPct val="100000"/>
              <a:buFont typeface="Arial"/>
              <a:buChar char="•"/>
            </a:pPr>
            <a:r>
              <a:rPr lang="en-US"/>
              <a:t>Välismeedia kutsumine ja võõrustamine Tartus ning Lõuna-Eestis (</a:t>
            </a:r>
            <a:r>
              <a:rPr lang="en-US" b="1"/>
              <a:t>30</a:t>
            </a:r>
            <a:r>
              <a:rPr lang="en-US"/>
              <a:t> </a:t>
            </a:r>
            <a:r>
              <a:rPr lang="en-US" b="1"/>
              <a:t>välisajakirjanikku</a:t>
            </a:r>
            <a:r>
              <a:rPr lang="en-US"/>
              <a:t>).</a:t>
            </a:r>
            <a:endParaRPr/>
          </a:p>
          <a:p>
            <a:pPr marL="228600" lvl="0" indent="-228600" algn="l" rtl="0">
              <a:lnSpc>
                <a:spcPct val="90000"/>
              </a:lnSpc>
              <a:spcBef>
                <a:spcPts val="1000"/>
              </a:spcBef>
              <a:spcAft>
                <a:spcPts val="0"/>
              </a:spcAft>
              <a:buClr>
                <a:schemeClr val="dk1"/>
              </a:buClr>
              <a:buSzPct val="100000"/>
              <a:buFont typeface="Arial"/>
              <a:buChar char="•"/>
            </a:pPr>
            <a:r>
              <a:rPr lang="en-US"/>
              <a:t>Eesseisvate programmiga liitumise võimaluste tutvustamine kultuurikorraldajatele.</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US"/>
              <a:t>Lähtuvad strateegias kirjeldatud fookustest, sõnumitest, huvipooltest, persoonadest ja sihtgruppidest.</a:t>
            </a:r>
            <a:endParaRPr/>
          </a:p>
          <a:p>
            <a:pPr marL="228600" lvl="0" indent="-111125" algn="l" rtl="0">
              <a:lnSpc>
                <a:spcPct val="90000"/>
              </a:lnSpc>
              <a:spcBef>
                <a:spcPts val="1000"/>
              </a:spcBef>
              <a:spcAft>
                <a:spcPts val="0"/>
              </a:spcAft>
              <a:buClr>
                <a:schemeClr val="dk1"/>
              </a:buClr>
              <a:buSzPct val="100000"/>
              <a:buFont typeface="Arial"/>
              <a:buNone/>
            </a:pPr>
            <a:endParaRPr/>
          </a:p>
        </p:txBody>
      </p:sp>
      <p:sp>
        <p:nvSpPr>
          <p:cNvPr id="478" name="Google Shape;478;p33"/>
          <p:cNvSpPr txBox="1">
            <a:spLocks noGrp="1"/>
          </p:cNvSpPr>
          <p:nvPr>
            <p:ph type="title"/>
          </p:nvPr>
        </p:nvSpPr>
        <p:spPr>
          <a:xfrm>
            <a:off x="575153" y="588724"/>
            <a:ext cx="86545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Teabe- ja turundusvaldkond 2022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4"/>
          <p:cNvSpPr txBox="1">
            <a:spLocks noGrp="1"/>
          </p:cNvSpPr>
          <p:nvPr>
            <p:ph type="body" idx="1"/>
          </p:nvPr>
        </p:nvSpPr>
        <p:spPr>
          <a:xfrm>
            <a:off x="575154" y="1867296"/>
            <a:ext cx="10515600" cy="43356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b="1"/>
              <a:t>Turunduse tegevused</a:t>
            </a:r>
            <a:endParaRPr b="1"/>
          </a:p>
          <a:p>
            <a:pPr marL="228600" lvl="0" indent="-228600" algn="l" rtl="0">
              <a:lnSpc>
                <a:spcPct val="90000"/>
              </a:lnSpc>
              <a:spcBef>
                <a:spcPts val="1000"/>
              </a:spcBef>
              <a:spcAft>
                <a:spcPts val="0"/>
              </a:spcAft>
              <a:buClr>
                <a:schemeClr val="dk1"/>
              </a:buClr>
              <a:buSzPts val="2000"/>
              <a:buFont typeface="Arial"/>
              <a:buChar char="•"/>
            </a:pPr>
            <a:r>
              <a:rPr lang="en-US"/>
              <a:t>Tartu 2024 põhiprogrammi I osa „pakendamine“ ja tutvustamine huvipooltele ja publikule.</a:t>
            </a:r>
            <a:endParaRPr/>
          </a:p>
          <a:p>
            <a:pPr marL="228600" lvl="0" indent="-228600" algn="l" rtl="0">
              <a:lnSpc>
                <a:spcPct val="90000"/>
              </a:lnSpc>
              <a:spcBef>
                <a:spcPts val="1000"/>
              </a:spcBef>
              <a:spcAft>
                <a:spcPts val="0"/>
              </a:spcAft>
              <a:buClr>
                <a:schemeClr val="dk1"/>
              </a:buClr>
              <a:buSzPts val="2000"/>
              <a:buFont typeface="Arial"/>
              <a:buChar char="•"/>
            </a:pPr>
            <a:r>
              <a:rPr lang="en-US"/>
              <a:t>Tartu 2024 tutvustamine </a:t>
            </a:r>
            <a:r>
              <a:rPr lang="en-US" b="1"/>
              <a:t>ca</a:t>
            </a:r>
            <a:r>
              <a:rPr lang="en-US"/>
              <a:t> </a:t>
            </a:r>
            <a:r>
              <a:rPr lang="en-US" b="1"/>
              <a:t>30 Tartu ja Lõuna-Eesti suursündmusel</a:t>
            </a:r>
            <a:r>
              <a:rPr lang="en-US"/>
              <a:t>.</a:t>
            </a:r>
            <a:endParaRPr/>
          </a:p>
          <a:p>
            <a:pPr marL="228600" lvl="0" indent="-228600" algn="l" rtl="0">
              <a:lnSpc>
                <a:spcPct val="90000"/>
              </a:lnSpc>
              <a:spcBef>
                <a:spcPts val="1000"/>
              </a:spcBef>
              <a:spcAft>
                <a:spcPts val="0"/>
              </a:spcAft>
              <a:buClr>
                <a:schemeClr val="dk1"/>
              </a:buClr>
              <a:buSzPts val="2000"/>
              <a:buFont typeface="Arial"/>
              <a:buChar char="•"/>
            </a:pPr>
            <a:r>
              <a:rPr lang="en-US"/>
              <a:t>Tartu 2024 „väravate“ brändimine </a:t>
            </a:r>
            <a:r>
              <a:rPr lang="en-US" b="1"/>
              <a:t>Tallinnas</a:t>
            </a:r>
            <a:r>
              <a:rPr lang="en-US"/>
              <a:t>, </a:t>
            </a:r>
            <a:r>
              <a:rPr lang="en-US" b="1"/>
              <a:t>Tartus</a:t>
            </a:r>
            <a:r>
              <a:rPr lang="en-US"/>
              <a:t> ja </a:t>
            </a:r>
            <a:r>
              <a:rPr lang="en-US" b="1"/>
              <a:t>Lõuna-Eestis</a:t>
            </a:r>
            <a:r>
              <a:rPr lang="en-US"/>
              <a:t>. </a:t>
            </a:r>
            <a:br>
              <a:rPr lang="en-US"/>
            </a:br>
            <a:r>
              <a:rPr lang="en-US"/>
              <a:t>Ettevalmistused Riia ja Narva „väravate“ brändimiseks.</a:t>
            </a:r>
            <a:endParaRPr/>
          </a:p>
          <a:p>
            <a:pPr marL="228600" lvl="0" indent="-228600" algn="l" rtl="0">
              <a:lnSpc>
                <a:spcPct val="90000"/>
              </a:lnSpc>
              <a:spcBef>
                <a:spcPts val="1000"/>
              </a:spcBef>
              <a:spcAft>
                <a:spcPts val="0"/>
              </a:spcAft>
              <a:buClr>
                <a:schemeClr val="dk1"/>
              </a:buClr>
              <a:buSzPts val="2000"/>
              <a:buFont typeface="Arial"/>
              <a:buChar char="•"/>
            </a:pPr>
            <a:r>
              <a:rPr lang="en-US"/>
              <a:t>Tartu 2024 tutvustamine kolmel</a:t>
            </a:r>
            <a:r>
              <a:rPr lang="en-US" b="1"/>
              <a:t> turismimessil </a:t>
            </a:r>
            <a:r>
              <a:rPr lang="en-US"/>
              <a:t>ja vähemalt </a:t>
            </a:r>
            <a:r>
              <a:rPr lang="en-US" b="1"/>
              <a:t>20 Eesti saatkonna </a:t>
            </a:r>
            <a:r>
              <a:rPr lang="en-US"/>
              <a:t>kaudu.</a:t>
            </a:r>
            <a:endParaRPr/>
          </a:p>
          <a:p>
            <a:pPr marL="228600" lvl="0" indent="-228600" algn="l" rtl="0">
              <a:lnSpc>
                <a:spcPct val="90000"/>
              </a:lnSpc>
              <a:spcBef>
                <a:spcPts val="1000"/>
              </a:spcBef>
              <a:spcAft>
                <a:spcPts val="0"/>
              </a:spcAft>
              <a:buClr>
                <a:schemeClr val="dk1"/>
              </a:buClr>
              <a:buSzPts val="2000"/>
              <a:buFont typeface="Arial"/>
              <a:buChar char="•"/>
            </a:pPr>
            <a:r>
              <a:rPr lang="en-US"/>
              <a:t>Tartu 2024 saadikute programmi käivitamine (10 saadikut).</a:t>
            </a:r>
            <a:endParaRPr/>
          </a:p>
          <a:p>
            <a:pPr marL="228600" lvl="0" indent="-228600" algn="l" rtl="0">
              <a:lnSpc>
                <a:spcPct val="90000"/>
              </a:lnSpc>
              <a:spcBef>
                <a:spcPts val="1000"/>
              </a:spcBef>
              <a:spcAft>
                <a:spcPts val="0"/>
              </a:spcAft>
              <a:buClr>
                <a:schemeClr val="dk1"/>
              </a:buClr>
              <a:buSzPts val="2000"/>
              <a:buFont typeface="Arial"/>
              <a:buChar char="•"/>
            </a:pPr>
            <a:r>
              <a:rPr lang="en-US"/>
              <a:t>Tartu 2024 </a:t>
            </a:r>
            <a:r>
              <a:rPr lang="en-US" b="1"/>
              <a:t>visuaalse identiteedi </a:t>
            </a:r>
            <a:r>
              <a:rPr lang="en-US"/>
              <a:t>uuendamine.</a:t>
            </a:r>
            <a:endParaRPr/>
          </a:p>
          <a:p>
            <a:pPr marL="228600" lvl="0" indent="-228600" algn="l" rtl="0">
              <a:lnSpc>
                <a:spcPct val="90000"/>
              </a:lnSpc>
              <a:spcBef>
                <a:spcPts val="1000"/>
              </a:spcBef>
              <a:spcAft>
                <a:spcPts val="0"/>
              </a:spcAft>
              <a:buClr>
                <a:schemeClr val="dk1"/>
              </a:buClr>
              <a:buSzPts val="2000"/>
              <a:buFont typeface="Arial"/>
              <a:buChar char="•"/>
            </a:pPr>
            <a:r>
              <a:rPr lang="en-US"/>
              <a:t>Tartu 2024 bränditoodete arendamine, turustamine, </a:t>
            </a:r>
            <a:br>
              <a:rPr lang="en-US"/>
            </a:br>
            <a:r>
              <a:rPr lang="en-US"/>
              <a:t>e-müügi võimekusega partneri leidmine.</a:t>
            </a:r>
            <a:endParaRPr/>
          </a:p>
        </p:txBody>
      </p:sp>
      <p:sp>
        <p:nvSpPr>
          <p:cNvPr id="485" name="Google Shape;485;p34"/>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Teabe- ja turundusvaldkond 2022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5"/>
          <p:cNvSpPr txBox="1">
            <a:spLocks noGrp="1"/>
          </p:cNvSpPr>
          <p:nvPr>
            <p:ph type="body" idx="1"/>
          </p:nvPr>
        </p:nvSpPr>
        <p:spPr>
          <a:xfrm>
            <a:off x="5421474" y="1867296"/>
            <a:ext cx="5988484" cy="43356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b="1"/>
              <a:t>Seire ja hindamise tegevused</a:t>
            </a:r>
            <a:endParaRPr b="1"/>
          </a:p>
          <a:p>
            <a:pPr marL="228600" lvl="0" indent="-228600" algn="l" rtl="0">
              <a:lnSpc>
                <a:spcPct val="90000"/>
              </a:lnSpc>
              <a:spcBef>
                <a:spcPts val="1000"/>
              </a:spcBef>
              <a:spcAft>
                <a:spcPts val="0"/>
              </a:spcAft>
              <a:buClr>
                <a:schemeClr val="dk1"/>
              </a:buClr>
              <a:buSzPts val="2000"/>
              <a:buFont typeface="Arial"/>
              <a:buChar char="•"/>
            </a:pPr>
            <a:r>
              <a:rPr lang="en-US"/>
              <a:t>Euroopa kultuuripealinna seire- ja hindamise kava täitmine - s.h järjekordse </a:t>
            </a:r>
            <a:r>
              <a:rPr lang="en-US" b="1"/>
              <a:t>kultuurikorraldajate küsitluse</a:t>
            </a:r>
            <a:r>
              <a:rPr lang="en-US"/>
              <a:t> läbiviimine Tartus ja Lõuna-Eestis</a:t>
            </a:r>
            <a:endParaRPr/>
          </a:p>
          <a:p>
            <a:pPr marL="228600" lvl="0" indent="-228600" algn="l" rtl="0">
              <a:lnSpc>
                <a:spcPct val="90000"/>
              </a:lnSpc>
              <a:spcBef>
                <a:spcPts val="1000"/>
              </a:spcBef>
              <a:spcAft>
                <a:spcPts val="0"/>
              </a:spcAft>
              <a:buClr>
                <a:schemeClr val="dk1"/>
              </a:buClr>
              <a:buSzPts val="2000"/>
              <a:buFont typeface="Arial"/>
              <a:buChar char="•"/>
            </a:pPr>
            <a:r>
              <a:rPr lang="en-US"/>
              <a:t>Teise vahearuande koostamine ja kaitsmine kohtumisel EL </a:t>
            </a:r>
            <a:r>
              <a:rPr lang="en-US" b="1"/>
              <a:t>ekspertkomisjoniga</a:t>
            </a:r>
            <a:r>
              <a:rPr lang="en-US"/>
              <a:t> </a:t>
            </a:r>
            <a:br>
              <a:rPr lang="en-US"/>
            </a:br>
            <a:r>
              <a:rPr lang="en-US"/>
              <a:t>(Melina Mercouri preemia 1,5 miljonit eurot).</a:t>
            </a:r>
            <a:endParaRPr/>
          </a:p>
          <a:p>
            <a:pPr marL="228600" lvl="0" indent="-228600" algn="l" rtl="0">
              <a:lnSpc>
                <a:spcPct val="90000"/>
              </a:lnSpc>
              <a:spcBef>
                <a:spcPts val="1000"/>
              </a:spcBef>
              <a:spcAft>
                <a:spcPts val="0"/>
              </a:spcAft>
              <a:buClr>
                <a:schemeClr val="dk1"/>
              </a:buClr>
              <a:buSzPts val="2000"/>
              <a:buFont typeface="Arial"/>
              <a:buChar char="•"/>
            </a:pPr>
            <a:r>
              <a:rPr lang="en-US"/>
              <a:t>Tartu 2024 sündmuste mõju mõõtva ja uuriva </a:t>
            </a:r>
            <a:r>
              <a:rPr lang="en-US" b="1"/>
              <a:t>FEET-mudeli </a:t>
            </a:r>
            <a:r>
              <a:rPr lang="en-US"/>
              <a:t>kohandamine ning piloteerimine (publik, korraldajad, ettevõtjad, poliitikaloojad)</a:t>
            </a:r>
            <a:endParaRPr/>
          </a:p>
        </p:txBody>
      </p:sp>
      <p:sp>
        <p:nvSpPr>
          <p:cNvPr id="492" name="Google Shape;492;p35"/>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Teabe- ja turundusvaldkond 2022</a:t>
            </a:r>
            <a:endParaRPr/>
          </a:p>
        </p:txBody>
      </p:sp>
      <p:pic>
        <p:nvPicPr>
          <p:cNvPr id="493" name="Google Shape;493;p35"/>
          <p:cNvPicPr preferRelativeResize="0">
            <a:picLocks noGrp="1"/>
          </p:cNvPicPr>
          <p:nvPr>
            <p:ph type="pic" idx="2"/>
          </p:nvPr>
        </p:nvPicPr>
        <p:blipFill rotWithShape="1">
          <a:blip r:embed="rId3">
            <a:alphaModFix/>
          </a:blip>
          <a:srcRect l="22528" t="24446" r="28672" b="11772"/>
          <a:stretch/>
        </p:blipFill>
        <p:spPr>
          <a:xfrm>
            <a:off x="0" y="1867296"/>
            <a:ext cx="4977008" cy="43350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6"/>
          <p:cNvSpPr txBox="1">
            <a:spLocks noGrp="1"/>
          </p:cNvSpPr>
          <p:nvPr>
            <p:ph type="body" idx="1"/>
          </p:nvPr>
        </p:nvSpPr>
        <p:spPr>
          <a:xfrm>
            <a:off x="575154" y="2090895"/>
            <a:ext cx="5988484" cy="411146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000"/>
              <a:buFont typeface="Arial"/>
              <a:buChar char="•"/>
            </a:pPr>
            <a:r>
              <a:rPr lang="en-US"/>
              <a:t>Põhiprogrammi I osa </a:t>
            </a:r>
            <a:r>
              <a:rPr lang="en-US" b="1"/>
              <a:t>produktsioonilepingute</a:t>
            </a:r>
            <a:r>
              <a:rPr lang="en-US"/>
              <a:t> allkirjastamine.</a:t>
            </a:r>
            <a:endParaRPr/>
          </a:p>
          <a:p>
            <a:pPr marL="228600" lvl="0" indent="-228600" algn="l" rtl="0">
              <a:lnSpc>
                <a:spcPct val="90000"/>
              </a:lnSpc>
              <a:spcBef>
                <a:spcPts val="1000"/>
              </a:spcBef>
              <a:spcAft>
                <a:spcPts val="0"/>
              </a:spcAft>
              <a:buClr>
                <a:schemeClr val="dk1"/>
              </a:buClr>
              <a:buSzPts val="2000"/>
              <a:buFont typeface="Arial"/>
              <a:buChar char="•"/>
            </a:pPr>
            <a:r>
              <a:rPr lang="en-US" b="1"/>
              <a:t>Tartu linna volikogu määruste </a:t>
            </a:r>
            <a:r>
              <a:rPr lang="en-US"/>
              <a:t>ettevalmistus täiendavate taotlusvoorude läbiviimiseks.</a:t>
            </a:r>
            <a:endParaRPr/>
          </a:p>
          <a:p>
            <a:pPr marL="228600" lvl="0" indent="-228600" algn="l" rtl="0">
              <a:lnSpc>
                <a:spcPct val="90000"/>
              </a:lnSpc>
              <a:spcBef>
                <a:spcPts val="1000"/>
              </a:spcBef>
              <a:spcAft>
                <a:spcPts val="0"/>
              </a:spcAft>
              <a:buClr>
                <a:schemeClr val="dk1"/>
              </a:buClr>
              <a:buSzPts val="2000"/>
              <a:buFont typeface="Arial"/>
              <a:buChar char="•"/>
            </a:pPr>
            <a:r>
              <a:rPr lang="en-US"/>
              <a:t>Taotluste koostamine </a:t>
            </a:r>
            <a:r>
              <a:rPr lang="en-US" b="1"/>
              <a:t>EL fondide kaasamiseks</a:t>
            </a:r>
            <a:r>
              <a:rPr lang="en-US"/>
              <a:t>.</a:t>
            </a:r>
            <a:endParaRPr/>
          </a:p>
          <a:p>
            <a:pPr marL="228600" lvl="0" indent="-228600" algn="l" rtl="0">
              <a:lnSpc>
                <a:spcPct val="90000"/>
              </a:lnSpc>
              <a:spcBef>
                <a:spcPts val="1000"/>
              </a:spcBef>
              <a:spcAft>
                <a:spcPts val="0"/>
              </a:spcAft>
              <a:buClr>
                <a:schemeClr val="dk1"/>
              </a:buClr>
              <a:buSzPts val="2000"/>
              <a:buFont typeface="Arial"/>
              <a:buChar char="•"/>
            </a:pPr>
            <a:r>
              <a:rPr lang="en-US"/>
              <a:t>Projektide nõustamine finantsi, juriidika jm küsimustes.</a:t>
            </a:r>
            <a:endParaRPr/>
          </a:p>
          <a:p>
            <a:pPr marL="228600" lvl="0" indent="-228600" algn="l" rtl="0">
              <a:lnSpc>
                <a:spcPct val="90000"/>
              </a:lnSpc>
              <a:spcBef>
                <a:spcPts val="1000"/>
              </a:spcBef>
              <a:spcAft>
                <a:spcPts val="0"/>
              </a:spcAft>
              <a:buClr>
                <a:schemeClr val="dk1"/>
              </a:buClr>
              <a:buSzPts val="2000"/>
              <a:buFont typeface="Arial"/>
              <a:buChar char="•"/>
            </a:pPr>
            <a:r>
              <a:rPr lang="en-US"/>
              <a:t>Erasektori kaasamise </a:t>
            </a:r>
            <a:r>
              <a:rPr lang="en-US" b="1"/>
              <a:t>esitlused ja läbirääkimised</a:t>
            </a:r>
            <a:r>
              <a:rPr lang="en-US"/>
              <a:t>.</a:t>
            </a:r>
            <a:endParaRPr/>
          </a:p>
          <a:p>
            <a:pPr marL="228600" lvl="0" indent="-228600" algn="l" rtl="0">
              <a:lnSpc>
                <a:spcPct val="90000"/>
              </a:lnSpc>
              <a:spcBef>
                <a:spcPts val="1000"/>
              </a:spcBef>
              <a:spcAft>
                <a:spcPts val="0"/>
              </a:spcAft>
              <a:buClr>
                <a:schemeClr val="dk1"/>
              </a:buClr>
              <a:buSzPts val="2000"/>
              <a:buFont typeface="Arial"/>
              <a:buChar char="•"/>
            </a:pPr>
            <a:r>
              <a:rPr lang="en-US" b="1"/>
              <a:t>Tartu 2024 oma ruumide </a:t>
            </a:r>
            <a:r>
              <a:rPr lang="en-US"/>
              <a:t>ettevalmistamine ja sisustamine Raekoja plats 6, Tartu</a:t>
            </a:r>
            <a:endParaRPr/>
          </a:p>
          <a:p>
            <a:pPr marL="685800" lvl="1" indent="-228600" algn="l" rtl="0">
              <a:lnSpc>
                <a:spcPct val="90000"/>
              </a:lnSpc>
              <a:spcBef>
                <a:spcPts val="500"/>
              </a:spcBef>
              <a:spcAft>
                <a:spcPts val="0"/>
              </a:spcAft>
              <a:buClr>
                <a:schemeClr val="dk1"/>
              </a:buClr>
              <a:buSzPts val="1700"/>
              <a:buChar char="•"/>
            </a:pPr>
            <a:r>
              <a:rPr lang="en-US" sz="1700"/>
              <a:t>alates veebruarist oma saal ja koosolekuruumid sündmusteks, kontor meeskonnale ja kaugtöökohad korraldajatele</a:t>
            </a:r>
            <a:endParaRPr sz="1700"/>
          </a:p>
        </p:txBody>
      </p:sp>
      <p:sp>
        <p:nvSpPr>
          <p:cNvPr id="500" name="Google Shape;500;p36"/>
          <p:cNvSpPr txBox="1">
            <a:spLocks noGrp="1"/>
          </p:cNvSpPr>
          <p:nvPr>
            <p:ph type="title"/>
          </p:nvPr>
        </p:nvSpPr>
        <p:spPr>
          <a:xfrm>
            <a:off x="575154" y="588724"/>
            <a:ext cx="6468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t>Finants- ja </a:t>
            </a:r>
            <a:br>
              <a:rPr lang="en-US" sz="3600"/>
            </a:br>
            <a:r>
              <a:rPr lang="en-US" sz="3600"/>
              <a:t>haldusvaldkond 2022</a:t>
            </a:r>
            <a:endParaRPr/>
          </a:p>
        </p:txBody>
      </p:sp>
      <p:pic>
        <p:nvPicPr>
          <p:cNvPr id="501" name="Google Shape;501;p36"/>
          <p:cNvPicPr preferRelativeResize="0">
            <a:picLocks noGrp="1"/>
          </p:cNvPicPr>
          <p:nvPr>
            <p:ph type="pic" idx="2"/>
          </p:nvPr>
        </p:nvPicPr>
        <p:blipFill rotWithShape="1">
          <a:blip r:embed="rId3">
            <a:alphaModFix/>
          </a:blip>
          <a:srcRect l="25065" r="25065"/>
          <a:stretch/>
        </p:blipFill>
        <p:spPr>
          <a:xfrm>
            <a:off x="7214992" y="655636"/>
            <a:ext cx="4977008" cy="56136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7"/>
          <p:cNvSpPr txBox="1">
            <a:spLocks noGrp="1"/>
          </p:cNvSpPr>
          <p:nvPr>
            <p:ph type="body" idx="1"/>
          </p:nvPr>
        </p:nvSpPr>
        <p:spPr>
          <a:xfrm>
            <a:off x="575154" y="1581546"/>
            <a:ext cx="5061558" cy="4335636"/>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1000"/>
              </a:spcBef>
              <a:spcAft>
                <a:spcPts val="0"/>
              </a:spcAft>
              <a:buClr>
                <a:schemeClr val="dk1"/>
              </a:buClr>
              <a:buSzPts val="1800"/>
              <a:buNone/>
            </a:pPr>
            <a:r>
              <a:rPr lang="en-US" sz="1800" b="1"/>
              <a:t>2022 tegevuskava sarnane 2021 tegevuskavale</a:t>
            </a:r>
            <a:endParaRPr sz="1800" b="1"/>
          </a:p>
          <a:p>
            <a:pPr marL="0" lvl="0" indent="0" algn="l" rtl="0">
              <a:lnSpc>
                <a:spcPct val="90000"/>
              </a:lnSpc>
              <a:spcBef>
                <a:spcPts val="1000"/>
              </a:spcBef>
              <a:spcAft>
                <a:spcPts val="0"/>
              </a:spcAft>
              <a:buClr>
                <a:schemeClr val="dk1"/>
              </a:buClr>
              <a:buSzPts val="1800"/>
              <a:buNone/>
            </a:pPr>
            <a:endParaRPr sz="1800" b="1"/>
          </a:p>
          <a:p>
            <a:pPr marL="0" lvl="0" indent="0" algn="l" rtl="0">
              <a:lnSpc>
                <a:spcPct val="90000"/>
              </a:lnSpc>
              <a:spcBef>
                <a:spcPts val="1000"/>
              </a:spcBef>
              <a:spcAft>
                <a:spcPts val="0"/>
              </a:spcAft>
              <a:buClr>
                <a:schemeClr val="dk1"/>
              </a:buClr>
              <a:buSzPts val="1800"/>
              <a:buNone/>
            </a:pPr>
            <a:r>
              <a:rPr lang="en-US" sz="1800" b="1"/>
              <a:t>Programm</a:t>
            </a:r>
            <a:endParaRPr sz="1800" b="1"/>
          </a:p>
          <a:p>
            <a:pPr marL="228600" lvl="0" indent="-228600" algn="l" rtl="0">
              <a:lnSpc>
                <a:spcPct val="90000"/>
              </a:lnSpc>
              <a:spcBef>
                <a:spcPts val="1000"/>
              </a:spcBef>
              <a:spcAft>
                <a:spcPts val="0"/>
              </a:spcAft>
              <a:buClr>
                <a:schemeClr val="dk1"/>
              </a:buClr>
              <a:buSzPts val="1800"/>
              <a:buFont typeface="Arial"/>
              <a:buChar char="•"/>
            </a:pPr>
            <a:r>
              <a:rPr lang="en-US" sz="1800"/>
              <a:t>Regionaalse taotlusvooru edukas läbiviimine, </a:t>
            </a:r>
            <a:br>
              <a:rPr lang="en-US" sz="1800"/>
            </a:br>
            <a:r>
              <a:rPr lang="en-US" sz="1800"/>
              <a:t>sh produktsioonilepingute sõlmimine</a:t>
            </a:r>
            <a:endParaRPr sz="1800"/>
          </a:p>
          <a:p>
            <a:pPr marL="228600" lvl="0" indent="-228600" algn="l" rtl="0">
              <a:lnSpc>
                <a:spcPct val="90000"/>
              </a:lnSpc>
              <a:spcBef>
                <a:spcPts val="1000"/>
              </a:spcBef>
              <a:spcAft>
                <a:spcPts val="0"/>
              </a:spcAft>
              <a:buClr>
                <a:schemeClr val="dk1"/>
              </a:buClr>
              <a:buSzPts val="1800"/>
              <a:buFont typeface="Arial"/>
              <a:buChar char="•"/>
            </a:pPr>
            <a:r>
              <a:rPr lang="en-US" sz="1800"/>
              <a:t>I programmiosa osas Lõuna-Eesti osa paigas</a:t>
            </a:r>
            <a:endParaRPr sz="1800"/>
          </a:p>
          <a:p>
            <a:pPr marL="228600" lvl="0" indent="-228600" algn="l" rtl="0">
              <a:lnSpc>
                <a:spcPct val="90000"/>
              </a:lnSpc>
              <a:spcBef>
                <a:spcPts val="1000"/>
              </a:spcBef>
              <a:spcAft>
                <a:spcPts val="0"/>
              </a:spcAft>
              <a:buClr>
                <a:schemeClr val="dk1"/>
              </a:buClr>
              <a:buSzPts val="1800"/>
              <a:buFont typeface="Arial"/>
              <a:buChar char="•"/>
            </a:pPr>
            <a:r>
              <a:rPr lang="en-US" sz="1800"/>
              <a:t>Otsused, mis olemasolevatest sündmustest programmi</a:t>
            </a:r>
            <a:endParaRPr/>
          </a:p>
          <a:p>
            <a:pPr marL="0" lvl="0" indent="0" algn="l" rtl="0">
              <a:lnSpc>
                <a:spcPct val="90000"/>
              </a:lnSpc>
              <a:spcBef>
                <a:spcPts val="1000"/>
              </a:spcBef>
              <a:spcAft>
                <a:spcPts val="0"/>
              </a:spcAft>
              <a:buClr>
                <a:schemeClr val="dk1"/>
              </a:buClr>
              <a:buSzPts val="1800"/>
              <a:buNone/>
            </a:pPr>
            <a:r>
              <a:rPr lang="en-US" sz="1800" b="1"/>
              <a:t>Kommunikatsioon ja turundus</a:t>
            </a:r>
            <a:endParaRPr sz="1800"/>
          </a:p>
          <a:p>
            <a:pPr marL="228600" lvl="0" indent="-228600" algn="l" rtl="0">
              <a:lnSpc>
                <a:spcPct val="90000"/>
              </a:lnSpc>
              <a:spcBef>
                <a:spcPts val="1000"/>
              </a:spcBef>
              <a:spcAft>
                <a:spcPts val="0"/>
              </a:spcAft>
              <a:buClr>
                <a:schemeClr val="dk1"/>
              </a:buClr>
              <a:buSzPts val="1800"/>
              <a:buFont typeface="Arial"/>
              <a:buChar char="•"/>
            </a:pPr>
            <a:r>
              <a:rPr lang="en-US" sz="1800"/>
              <a:t>Lõuna-Eesti ja meie omavalitsuste nähtavale toomine üleriiklikult</a:t>
            </a:r>
            <a:endParaRPr sz="1800"/>
          </a:p>
          <a:p>
            <a:pPr marL="228600" lvl="0" indent="-228600" algn="l" rtl="0">
              <a:lnSpc>
                <a:spcPct val="90000"/>
              </a:lnSpc>
              <a:spcBef>
                <a:spcPts val="1000"/>
              </a:spcBef>
              <a:spcAft>
                <a:spcPts val="0"/>
              </a:spcAft>
              <a:buClr>
                <a:schemeClr val="dk1"/>
              </a:buClr>
              <a:buSzPts val="1800"/>
              <a:buFont typeface="Arial"/>
              <a:buChar char="•"/>
            </a:pPr>
            <a:r>
              <a:rPr lang="en-US" sz="1800"/>
              <a:t>Lõuna-Eestis kultuuripealinnast teadlikkuse tõstmine</a:t>
            </a:r>
            <a:endParaRPr sz="1800"/>
          </a:p>
        </p:txBody>
      </p:sp>
      <p:sp>
        <p:nvSpPr>
          <p:cNvPr id="507" name="Google Shape;507;p37"/>
          <p:cNvSpPr txBox="1">
            <a:spLocks noGrp="1"/>
          </p:cNvSpPr>
          <p:nvPr>
            <p:ph type="title"/>
          </p:nvPr>
        </p:nvSpPr>
        <p:spPr>
          <a:xfrm>
            <a:off x="575154" y="365125"/>
            <a:ext cx="10515600" cy="1325563"/>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Clr>
                <a:schemeClr val="dk1"/>
              </a:buClr>
              <a:buSzPts val="2880"/>
              <a:buFont typeface="Arial"/>
              <a:buNone/>
            </a:pPr>
            <a:r>
              <a:rPr lang="en-US" sz="3600">
                <a:latin typeface="Arial"/>
                <a:ea typeface="Arial"/>
                <a:cs typeface="Arial"/>
                <a:sym typeface="Arial"/>
              </a:rPr>
              <a:t>2022. a prioriteedid Lõuna-Eestis</a:t>
            </a:r>
            <a:endParaRPr sz="3600">
              <a:latin typeface="Arial"/>
              <a:ea typeface="Arial"/>
              <a:cs typeface="Arial"/>
              <a:sym typeface="Arial"/>
            </a:endParaRPr>
          </a:p>
        </p:txBody>
      </p:sp>
      <p:sp>
        <p:nvSpPr>
          <p:cNvPr id="508" name="Google Shape;508;p37"/>
          <p:cNvSpPr txBox="1">
            <a:spLocks noGrp="1"/>
          </p:cNvSpPr>
          <p:nvPr>
            <p:ph type="body" idx="4294967295"/>
          </p:nvPr>
        </p:nvSpPr>
        <p:spPr>
          <a:xfrm>
            <a:off x="6333699" y="2525078"/>
            <a:ext cx="5099050" cy="38846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US" sz="1800" b="1"/>
              <a:t>Koolitus</a:t>
            </a:r>
            <a:endParaRPr sz="1800" b="1"/>
          </a:p>
          <a:p>
            <a:pPr marL="228600" lvl="0" indent="-228600" algn="l" rtl="0">
              <a:lnSpc>
                <a:spcPct val="90000"/>
              </a:lnSpc>
              <a:spcBef>
                <a:spcPts val="1000"/>
              </a:spcBef>
              <a:spcAft>
                <a:spcPts val="0"/>
              </a:spcAft>
              <a:buClr>
                <a:schemeClr val="dk1"/>
              </a:buClr>
              <a:buSzPts val="1800"/>
              <a:buChar char="•"/>
            </a:pPr>
            <a:r>
              <a:rPr lang="en-US" sz="1800"/>
              <a:t>Kultuurikompass (Põlva maakond, oktooober) ja rahvusvaheline Tartus</a:t>
            </a:r>
            <a:endParaRPr sz="1800"/>
          </a:p>
          <a:p>
            <a:pPr marL="228600" lvl="0" indent="-228600" algn="l" rtl="0">
              <a:lnSpc>
                <a:spcPct val="90000"/>
              </a:lnSpc>
              <a:spcBef>
                <a:spcPts val="1000"/>
              </a:spcBef>
              <a:spcAft>
                <a:spcPts val="0"/>
              </a:spcAft>
              <a:buClr>
                <a:schemeClr val="dk1"/>
              </a:buClr>
              <a:buSzPts val="1800"/>
              <a:buChar char="•"/>
            </a:pPr>
            <a:r>
              <a:rPr lang="en-US" sz="1800"/>
              <a:t>Noorteprogramm</a:t>
            </a:r>
            <a:endParaRPr sz="1800"/>
          </a:p>
          <a:p>
            <a:pPr marL="228600" lvl="0" indent="-228600" algn="l" rtl="0">
              <a:lnSpc>
                <a:spcPct val="90000"/>
              </a:lnSpc>
              <a:spcBef>
                <a:spcPts val="1000"/>
              </a:spcBef>
              <a:spcAft>
                <a:spcPts val="0"/>
              </a:spcAft>
              <a:buClr>
                <a:schemeClr val="dk1"/>
              </a:buClr>
              <a:buSzPts val="1800"/>
              <a:buChar char="•"/>
            </a:pPr>
            <a:r>
              <a:rPr lang="en-US" sz="1800"/>
              <a:t>Koostöö haridusasutustega</a:t>
            </a:r>
            <a:endParaRPr sz="1800"/>
          </a:p>
          <a:p>
            <a:pPr marL="228600" lvl="0" indent="-228600" algn="l" rtl="0">
              <a:lnSpc>
                <a:spcPct val="90000"/>
              </a:lnSpc>
              <a:spcBef>
                <a:spcPts val="1000"/>
              </a:spcBef>
              <a:spcAft>
                <a:spcPts val="0"/>
              </a:spcAft>
              <a:buClr>
                <a:schemeClr val="dk1"/>
              </a:buClr>
              <a:buSzPts val="1800"/>
              <a:buChar char="•"/>
            </a:pPr>
            <a:r>
              <a:rPr lang="en-US" sz="1800"/>
              <a:t>Eelnevate kultuuripealinnade kogemusest õppimine </a:t>
            </a:r>
            <a:endParaRPr/>
          </a:p>
          <a:p>
            <a:pPr marL="228600" lvl="0" indent="-228600" algn="l" rtl="0">
              <a:lnSpc>
                <a:spcPct val="90000"/>
              </a:lnSpc>
              <a:spcBef>
                <a:spcPts val="1000"/>
              </a:spcBef>
              <a:spcAft>
                <a:spcPts val="0"/>
              </a:spcAft>
              <a:buClr>
                <a:schemeClr val="dk1"/>
              </a:buClr>
              <a:buSzPts val="1800"/>
              <a:buChar char="•"/>
            </a:pPr>
            <a:r>
              <a:rPr lang="en-US" sz="1800"/>
              <a:t>Tiimitunde kasvatamine</a:t>
            </a:r>
            <a:endParaRPr/>
          </a:p>
          <a:p>
            <a:pPr marL="0" lvl="0" indent="0" algn="l" rtl="0">
              <a:lnSpc>
                <a:spcPct val="90000"/>
              </a:lnSpc>
              <a:spcBef>
                <a:spcPts val="1000"/>
              </a:spcBef>
              <a:spcAft>
                <a:spcPts val="0"/>
              </a:spcAft>
              <a:buClr>
                <a:schemeClr val="dk1"/>
              </a:buClr>
              <a:buSzPts val="1800"/>
              <a:buNone/>
            </a:pP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38"/>
          <p:cNvPicPr preferRelativeResize="0">
            <a:picLocks noGrp="1"/>
          </p:cNvPicPr>
          <p:nvPr>
            <p:ph type="pic" idx="2"/>
          </p:nvPr>
        </p:nvPicPr>
        <p:blipFill rotWithShape="1">
          <a:blip r:embed="rId3">
            <a:alphaModFix/>
          </a:blip>
          <a:srcRect t="7802" b="7802"/>
          <a:stretch/>
        </p:blipFill>
        <p:spPr>
          <a:xfrm>
            <a:off x="0" y="1"/>
            <a:ext cx="12191999" cy="68579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9"/>
          <p:cNvSpPr txBox="1">
            <a:spLocks noGrp="1"/>
          </p:cNvSpPr>
          <p:nvPr>
            <p:ph type="body" idx="1"/>
          </p:nvPr>
        </p:nvSpPr>
        <p:spPr>
          <a:xfrm>
            <a:off x="575154" y="4423410"/>
            <a:ext cx="5061558" cy="17795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000"/>
              <a:buFont typeface="Arial"/>
              <a:buNone/>
            </a:pPr>
            <a:endParaRPr/>
          </a:p>
          <a:p>
            <a:pPr marL="0" lvl="0" indent="0" algn="l" rtl="0">
              <a:lnSpc>
                <a:spcPct val="90000"/>
              </a:lnSpc>
              <a:spcBef>
                <a:spcPts val="1000"/>
              </a:spcBef>
              <a:spcAft>
                <a:spcPts val="0"/>
              </a:spcAft>
              <a:buClr>
                <a:schemeClr val="dk1"/>
              </a:buClr>
              <a:buSzPts val="2000"/>
              <a:buNone/>
            </a:pPr>
            <a:r>
              <a:rPr lang="en-US"/>
              <a:t>www.tartu2024.ee</a:t>
            </a:r>
            <a:endParaRPr/>
          </a:p>
          <a:p>
            <a:pPr marL="0" lvl="0" indent="0" algn="l" rtl="0">
              <a:lnSpc>
                <a:spcPct val="90000"/>
              </a:lnSpc>
              <a:spcBef>
                <a:spcPts val="1000"/>
              </a:spcBef>
              <a:spcAft>
                <a:spcPts val="0"/>
              </a:spcAft>
              <a:buClr>
                <a:schemeClr val="dk1"/>
              </a:buClr>
              <a:buSzPts val="2000"/>
              <a:buNone/>
            </a:pPr>
            <a:r>
              <a:rPr lang="en-US"/>
              <a:t>@tartu2024</a:t>
            </a:r>
            <a:endParaRPr/>
          </a:p>
          <a:p>
            <a:pPr marL="0" lvl="0" indent="0" algn="l" rtl="0">
              <a:lnSpc>
                <a:spcPct val="90000"/>
              </a:lnSpc>
              <a:spcBef>
                <a:spcPts val="1000"/>
              </a:spcBef>
              <a:spcAft>
                <a:spcPts val="0"/>
              </a:spcAft>
              <a:buClr>
                <a:schemeClr val="dk1"/>
              </a:buClr>
              <a:buSzPts val="2000"/>
              <a:buNone/>
            </a:pPr>
            <a:r>
              <a:rPr lang="en-US"/>
              <a:t>#Tartu2024</a:t>
            </a:r>
            <a:endParaRPr/>
          </a:p>
          <a:p>
            <a:pPr marL="0" lvl="0" indent="0" algn="l" rtl="0">
              <a:lnSpc>
                <a:spcPct val="90000"/>
              </a:lnSpc>
              <a:spcBef>
                <a:spcPts val="1000"/>
              </a:spcBef>
              <a:spcAft>
                <a:spcPts val="0"/>
              </a:spcAft>
              <a:buClr>
                <a:schemeClr val="dk1"/>
              </a:buClr>
              <a:buSzPts val="2000"/>
              <a:buNone/>
            </a:pPr>
            <a:endParaRPr/>
          </a:p>
        </p:txBody>
      </p:sp>
      <p:sp>
        <p:nvSpPr>
          <p:cNvPr id="521" name="Google Shape;521;p39"/>
          <p:cNvSpPr txBox="1">
            <a:spLocks noGrp="1"/>
          </p:cNvSpPr>
          <p:nvPr>
            <p:ph type="title"/>
          </p:nvPr>
        </p:nvSpPr>
        <p:spPr>
          <a:xfrm>
            <a:off x="575154" y="365125"/>
            <a:ext cx="10515600" cy="20351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Teeme </a:t>
            </a:r>
            <a:br>
              <a:rPr lang="en-US"/>
            </a:br>
            <a:r>
              <a:rPr lang="en-US"/>
              <a:t>koostöös Euroopa </a:t>
            </a:r>
            <a:br>
              <a:rPr lang="en-US"/>
            </a:br>
            <a:r>
              <a:rPr lang="en-US"/>
              <a:t>kultuuripealinna!</a:t>
            </a:r>
            <a:endParaRPr/>
          </a:p>
        </p:txBody>
      </p:sp>
      <p:pic>
        <p:nvPicPr>
          <p:cNvPr id="522" name="Google Shape;522;p39"/>
          <p:cNvPicPr preferRelativeResize="0">
            <a:picLocks noGrp="1"/>
          </p:cNvPicPr>
          <p:nvPr>
            <p:ph type="body" idx="2"/>
          </p:nvPr>
        </p:nvPicPr>
        <p:blipFill rotWithShape="1">
          <a:blip r:embed="rId3">
            <a:alphaModFix/>
          </a:blip>
          <a:srcRect/>
          <a:stretch/>
        </p:blipFill>
        <p:spPr>
          <a:xfrm>
            <a:off x="6064205" y="1"/>
            <a:ext cx="6127795" cy="3446884"/>
          </a:xfrm>
          <a:prstGeom prst="rect">
            <a:avLst/>
          </a:prstGeom>
          <a:noFill/>
          <a:ln>
            <a:noFill/>
          </a:ln>
        </p:spPr>
      </p:pic>
      <p:pic>
        <p:nvPicPr>
          <p:cNvPr id="523" name="Google Shape;523;p39"/>
          <p:cNvPicPr preferRelativeResize="0"/>
          <p:nvPr/>
        </p:nvPicPr>
        <p:blipFill rotWithShape="1">
          <a:blip r:embed="rId4">
            <a:alphaModFix/>
          </a:blip>
          <a:srcRect/>
          <a:stretch/>
        </p:blipFill>
        <p:spPr>
          <a:xfrm>
            <a:off x="6064205" y="3434265"/>
            <a:ext cx="6127795" cy="3446885"/>
          </a:xfrm>
          <a:prstGeom prst="rect">
            <a:avLst/>
          </a:prstGeom>
          <a:noFill/>
          <a:ln>
            <a:noFill/>
          </a:ln>
        </p:spPr>
      </p:pic>
      <p:sp>
        <p:nvSpPr>
          <p:cNvPr id="524" name="Google Shape;524;p39"/>
          <p:cNvSpPr txBox="1"/>
          <p:nvPr/>
        </p:nvSpPr>
        <p:spPr>
          <a:xfrm>
            <a:off x="575154" y="2640330"/>
            <a:ext cx="5061558" cy="21374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Viime koostöös ellu Tartu ja Lõuna-Eesti kõigi aegade suurima ühise ettevõtmise, publikurohke, tervele piirkonnale </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pikaajalist positiivset mõju avaldava </a:t>
            </a:r>
            <a:br>
              <a:rPr lang="en-US" sz="2000">
                <a:solidFill>
                  <a:schemeClr val="dk1"/>
                </a:solidFill>
                <a:latin typeface="Arial"/>
                <a:ea typeface="Arial"/>
                <a:cs typeface="Arial"/>
                <a:sym typeface="Arial"/>
              </a:rPr>
            </a:br>
            <a:r>
              <a:rPr lang="en-US" sz="2000">
                <a:solidFill>
                  <a:schemeClr val="dk1"/>
                </a:solidFill>
                <a:latin typeface="Arial"/>
                <a:ea typeface="Arial"/>
                <a:cs typeface="Arial"/>
                <a:sym typeface="Arial"/>
              </a:rPr>
              <a:t>Eesti 2024. aasta tippsündmuse.</a:t>
            </a:r>
            <a:endParaRPr/>
          </a:p>
          <a:p>
            <a:pPr marL="0" marR="0" lvl="0" indent="0" algn="l" rtl="0">
              <a:lnSpc>
                <a:spcPct val="90000"/>
              </a:lnSpc>
              <a:spcBef>
                <a:spcPts val="0"/>
              </a:spcBef>
              <a:spcAft>
                <a:spcPts val="0"/>
              </a:spcAft>
              <a:buClr>
                <a:schemeClr val="dk1"/>
              </a:buClr>
              <a:buSzPts val="2000"/>
              <a:buFont typeface="Arial"/>
              <a:buNone/>
            </a:pPr>
            <a:endParaRPr sz="20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
          <p:cNvSpPr txBox="1">
            <a:spLocks noGrp="1"/>
          </p:cNvSpPr>
          <p:nvPr>
            <p:ph type="body" idx="1"/>
          </p:nvPr>
        </p:nvSpPr>
        <p:spPr>
          <a:xfrm>
            <a:off x="575153" y="1867296"/>
            <a:ext cx="5443681" cy="4335636"/>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000"/>
              <a:buNone/>
            </a:pPr>
            <a:r>
              <a:rPr lang="en-US" b="1"/>
              <a:t>Pole pelgalt kultuuriprojekt, Euroopa kultuuripealinna Tartu 2024 </a:t>
            </a:r>
            <a:br>
              <a:rPr lang="en-US" b="1"/>
            </a:br>
            <a:r>
              <a:rPr lang="en-US" b="1"/>
              <a:t>elluviimise mõjul</a:t>
            </a:r>
            <a:endParaRPr/>
          </a:p>
          <a:p>
            <a:pPr marL="228600" lvl="0" indent="-228600" algn="l" rtl="0">
              <a:lnSpc>
                <a:spcPct val="90000"/>
              </a:lnSpc>
              <a:spcBef>
                <a:spcPts val="1000"/>
              </a:spcBef>
              <a:spcAft>
                <a:spcPts val="0"/>
              </a:spcAft>
              <a:buClr>
                <a:schemeClr val="dk1"/>
              </a:buClr>
              <a:buSzPts val="2000"/>
              <a:buFont typeface="Arial"/>
              <a:buChar char="•"/>
            </a:pPr>
            <a:r>
              <a:rPr lang="en-US"/>
              <a:t>on Eesti atraktiivsem ja tuntum Euroopas</a:t>
            </a:r>
            <a:endParaRPr/>
          </a:p>
          <a:p>
            <a:pPr marL="228600" lvl="0" indent="-228600" algn="l" rtl="0">
              <a:lnSpc>
                <a:spcPct val="90000"/>
              </a:lnSpc>
              <a:spcBef>
                <a:spcPts val="1000"/>
              </a:spcBef>
              <a:spcAft>
                <a:spcPts val="0"/>
              </a:spcAft>
              <a:buSzPts val="2000"/>
              <a:buChar char="•"/>
            </a:pPr>
            <a:r>
              <a:rPr lang="en-US"/>
              <a:t>väheneb ääremaastumine, suureneb Tartu ja Lõuna-Eesti inimeste sotsiaalne ja majanduslik heaolu</a:t>
            </a:r>
            <a:endParaRPr/>
          </a:p>
          <a:p>
            <a:pPr marL="228600" lvl="0" indent="-228600" algn="l" rtl="0">
              <a:lnSpc>
                <a:spcPct val="90000"/>
              </a:lnSpc>
              <a:spcBef>
                <a:spcPts val="1000"/>
              </a:spcBef>
              <a:spcAft>
                <a:spcPts val="0"/>
              </a:spcAft>
              <a:buSzPts val="2000"/>
              <a:buChar char="•"/>
            </a:pPr>
            <a:r>
              <a:rPr lang="en-US"/>
              <a:t>kasvab Tartu ja Lõuna-Eesti inimeste osavõtt kultuurielust</a:t>
            </a:r>
            <a:endParaRPr/>
          </a:p>
          <a:p>
            <a:pPr marL="228600" lvl="0" indent="-228600" algn="l" rtl="0">
              <a:lnSpc>
                <a:spcPct val="90000"/>
              </a:lnSpc>
              <a:spcBef>
                <a:spcPts val="1000"/>
              </a:spcBef>
              <a:spcAft>
                <a:spcPts val="0"/>
              </a:spcAft>
              <a:buSzPts val="2000"/>
              <a:buChar char="•"/>
            </a:pPr>
            <a:r>
              <a:rPr lang="en-US"/>
              <a:t>on piirkonnas rohkem võimekaid ja </a:t>
            </a:r>
            <a:br>
              <a:rPr lang="en-US"/>
            </a:br>
            <a:r>
              <a:rPr lang="en-US"/>
              <a:t>kogenud kultuurikorraldajaid</a:t>
            </a:r>
            <a:endParaRPr/>
          </a:p>
          <a:p>
            <a:pPr marL="228600" lvl="0" indent="-228600" algn="l" rtl="0">
              <a:lnSpc>
                <a:spcPct val="90000"/>
              </a:lnSpc>
              <a:spcBef>
                <a:spcPts val="1000"/>
              </a:spcBef>
              <a:spcAft>
                <a:spcPts val="0"/>
              </a:spcAft>
              <a:buClr>
                <a:schemeClr val="dk1"/>
              </a:buClr>
              <a:buSzPts val="2000"/>
              <a:buFont typeface="Arial"/>
              <a:buChar char="•"/>
            </a:pPr>
            <a:r>
              <a:rPr lang="en-US"/>
              <a:t>muutuvad Tartu ja Lõuna-Eesti rahvusvaheliselt tunnustatud</a:t>
            </a:r>
            <a:br>
              <a:rPr lang="en-US"/>
            </a:br>
            <a:r>
              <a:rPr lang="en-US"/>
              <a:t>eestkõnelejateks keskkonnahoidlikkuses</a:t>
            </a:r>
            <a:endParaRPr/>
          </a:p>
          <a:p>
            <a:pPr marL="0" lvl="0" indent="0" algn="l" rtl="0">
              <a:lnSpc>
                <a:spcPct val="90000"/>
              </a:lnSpc>
              <a:spcBef>
                <a:spcPts val="1000"/>
              </a:spcBef>
              <a:spcAft>
                <a:spcPts val="0"/>
              </a:spcAft>
              <a:buClr>
                <a:schemeClr val="dk1"/>
              </a:buClr>
              <a:buSzPts val="2000"/>
              <a:buNone/>
            </a:pPr>
            <a:endParaRPr/>
          </a:p>
        </p:txBody>
      </p:sp>
      <p:sp>
        <p:nvSpPr>
          <p:cNvPr id="232" name="Google Shape;232;p4"/>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Positiivne mõju</a:t>
            </a:r>
            <a:endParaRPr/>
          </a:p>
        </p:txBody>
      </p:sp>
      <p:pic>
        <p:nvPicPr>
          <p:cNvPr id="233" name="Google Shape;233;p4"/>
          <p:cNvPicPr preferRelativeResize="0">
            <a:picLocks noGrp="1"/>
          </p:cNvPicPr>
          <p:nvPr>
            <p:ph type="body" idx="2"/>
          </p:nvPr>
        </p:nvPicPr>
        <p:blipFill rotWithShape="1">
          <a:blip r:embed="rId3">
            <a:alphaModFix/>
          </a:blip>
          <a:srcRect/>
          <a:stretch/>
        </p:blipFill>
        <p:spPr>
          <a:xfrm>
            <a:off x="6806054" y="1690688"/>
            <a:ext cx="5385946" cy="35897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5"/>
          <p:cNvSpPr txBox="1">
            <a:spLocks noGrp="1"/>
          </p:cNvSpPr>
          <p:nvPr>
            <p:ph type="body" idx="1"/>
          </p:nvPr>
        </p:nvSpPr>
        <p:spPr>
          <a:xfrm>
            <a:off x="6029196" y="1905792"/>
            <a:ext cx="5892728" cy="38352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b="1"/>
              <a:t>Peamiste partneritena näeme</a:t>
            </a:r>
            <a:endParaRPr/>
          </a:p>
          <a:p>
            <a:pPr marL="228600" lvl="0" indent="-228600" algn="l" rtl="0">
              <a:lnSpc>
                <a:spcPct val="90000"/>
              </a:lnSpc>
              <a:spcBef>
                <a:spcPts val="1000"/>
              </a:spcBef>
              <a:spcAft>
                <a:spcPts val="0"/>
              </a:spcAft>
              <a:buClr>
                <a:schemeClr val="dk1"/>
              </a:buClr>
              <a:buSzPts val="2000"/>
              <a:buFont typeface="Arial"/>
              <a:buChar char="•"/>
            </a:pPr>
            <a:r>
              <a:rPr lang="en-US"/>
              <a:t>Kultuurivaldkond</a:t>
            </a:r>
            <a:r>
              <a:rPr lang="en-US" u="sng"/>
              <a:t>: </a:t>
            </a:r>
            <a:br>
              <a:rPr lang="en-US"/>
            </a:br>
            <a:r>
              <a:rPr lang="en-US"/>
              <a:t>loovisikud, korraldajad, eksperdid, asutused</a:t>
            </a:r>
            <a:endParaRPr/>
          </a:p>
          <a:p>
            <a:pPr marL="228600" lvl="0" indent="-228600" algn="l" rtl="0">
              <a:lnSpc>
                <a:spcPct val="90000"/>
              </a:lnSpc>
              <a:spcBef>
                <a:spcPts val="1000"/>
              </a:spcBef>
              <a:spcAft>
                <a:spcPts val="0"/>
              </a:spcAft>
              <a:buClr>
                <a:schemeClr val="dk1"/>
              </a:buClr>
              <a:buSzPts val="2000"/>
              <a:buFont typeface="Arial"/>
              <a:buChar char="•"/>
            </a:pPr>
            <a:r>
              <a:rPr lang="en-US"/>
              <a:t>Haridus- ja teadusvaldkond</a:t>
            </a:r>
            <a:endParaRPr/>
          </a:p>
          <a:p>
            <a:pPr marL="228600" lvl="0" indent="-228600" algn="l" rtl="0">
              <a:lnSpc>
                <a:spcPct val="90000"/>
              </a:lnSpc>
              <a:spcBef>
                <a:spcPts val="1000"/>
              </a:spcBef>
              <a:spcAft>
                <a:spcPts val="0"/>
              </a:spcAft>
              <a:buClr>
                <a:schemeClr val="dk1"/>
              </a:buClr>
              <a:buSzPts val="2000"/>
              <a:buFont typeface="Arial"/>
              <a:buChar char="•"/>
            </a:pPr>
            <a:r>
              <a:rPr lang="en-US"/>
              <a:t>Ettevõtjad</a:t>
            </a:r>
            <a:endParaRPr/>
          </a:p>
          <a:p>
            <a:pPr marL="228600" lvl="0" indent="-228600" algn="l" rtl="0">
              <a:lnSpc>
                <a:spcPct val="90000"/>
              </a:lnSpc>
              <a:spcBef>
                <a:spcPts val="1000"/>
              </a:spcBef>
              <a:spcAft>
                <a:spcPts val="0"/>
              </a:spcAft>
              <a:buClr>
                <a:schemeClr val="dk1"/>
              </a:buClr>
              <a:buSzPts val="2000"/>
              <a:buFont typeface="Arial"/>
              <a:buChar char="•"/>
            </a:pPr>
            <a:r>
              <a:rPr lang="en-US"/>
              <a:t>Eesti riik: </a:t>
            </a:r>
            <a:br>
              <a:rPr lang="en-US"/>
            </a:br>
            <a:r>
              <a:rPr lang="en-US"/>
              <a:t>Kultuuriministeerium, Välisministeerium jt</a:t>
            </a:r>
            <a:endParaRPr/>
          </a:p>
          <a:p>
            <a:pPr marL="228600" lvl="0" indent="-228600" algn="l" rtl="0">
              <a:lnSpc>
                <a:spcPct val="90000"/>
              </a:lnSpc>
              <a:spcBef>
                <a:spcPts val="1000"/>
              </a:spcBef>
              <a:spcAft>
                <a:spcPts val="0"/>
              </a:spcAft>
              <a:buSzPts val="2000"/>
              <a:buChar char="•"/>
            </a:pPr>
            <a:r>
              <a:rPr lang="en-US"/>
              <a:t>Eesti Rahvusringhääling</a:t>
            </a:r>
            <a:endParaRPr/>
          </a:p>
          <a:p>
            <a:pPr marL="228600" lvl="0" indent="-228600" algn="l" rtl="0">
              <a:lnSpc>
                <a:spcPct val="90000"/>
              </a:lnSpc>
              <a:spcBef>
                <a:spcPts val="1000"/>
              </a:spcBef>
              <a:spcAft>
                <a:spcPts val="0"/>
              </a:spcAft>
              <a:buClr>
                <a:schemeClr val="dk1"/>
              </a:buClr>
              <a:buSzPts val="2000"/>
              <a:buFont typeface="Arial"/>
              <a:buChar char="•"/>
            </a:pPr>
            <a:r>
              <a:rPr lang="en-US"/>
              <a:t>Välisriikide saatkonnad ja kultuuriinstituudid</a:t>
            </a:r>
            <a:endParaRPr/>
          </a:p>
          <a:p>
            <a:pPr marL="228600" lvl="0" indent="-228600" algn="l" rtl="0">
              <a:lnSpc>
                <a:spcPct val="90000"/>
              </a:lnSpc>
              <a:spcBef>
                <a:spcPts val="1000"/>
              </a:spcBef>
              <a:spcAft>
                <a:spcPts val="0"/>
              </a:spcAft>
              <a:buClr>
                <a:schemeClr val="dk1"/>
              </a:buClr>
              <a:buSzPts val="2000"/>
              <a:buFont typeface="Arial"/>
              <a:buChar char="•"/>
            </a:pPr>
            <a:r>
              <a:rPr lang="en-US"/>
              <a:t>Eesti kultuuri sõbrad Euroopas</a:t>
            </a:r>
            <a:endParaRPr/>
          </a:p>
        </p:txBody>
      </p:sp>
      <p:sp>
        <p:nvSpPr>
          <p:cNvPr id="240" name="Google Shape;240;p5"/>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Koostöö</a:t>
            </a:r>
            <a:endParaRPr/>
          </a:p>
        </p:txBody>
      </p:sp>
      <p:pic>
        <p:nvPicPr>
          <p:cNvPr id="241" name="Google Shape;241;p5"/>
          <p:cNvPicPr preferRelativeResize="0"/>
          <p:nvPr/>
        </p:nvPicPr>
        <p:blipFill rotWithShape="1">
          <a:blip r:embed="rId3">
            <a:alphaModFix/>
          </a:blip>
          <a:srcRect/>
          <a:stretch/>
        </p:blipFill>
        <p:spPr>
          <a:xfrm>
            <a:off x="1110" y="1867296"/>
            <a:ext cx="5421606" cy="36135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246"/>
        <p:cNvGrpSpPr/>
        <p:nvPr/>
      </p:nvGrpSpPr>
      <p:grpSpPr>
        <a:xfrm>
          <a:off x="0" y="0"/>
          <a:ext cx="0" cy="0"/>
          <a:chOff x="0" y="0"/>
          <a:chExt cx="0" cy="0"/>
        </a:xfrm>
      </p:grpSpPr>
      <p:pic>
        <p:nvPicPr>
          <p:cNvPr id="247" name="Google Shape;247;p6"/>
          <p:cNvPicPr preferRelativeResize="0"/>
          <p:nvPr/>
        </p:nvPicPr>
        <p:blipFill rotWithShape="1">
          <a:blip r:embed="rId3">
            <a:alphaModFix/>
          </a:blip>
          <a:srcRect l="37104" t="17677" r="35714" b="41534"/>
          <a:stretch/>
        </p:blipFill>
        <p:spPr>
          <a:xfrm>
            <a:off x="429871" y="4229647"/>
            <a:ext cx="1920000" cy="1920000"/>
          </a:xfrm>
          <a:prstGeom prst="rect">
            <a:avLst/>
          </a:prstGeom>
          <a:noFill/>
          <a:ln>
            <a:noFill/>
          </a:ln>
        </p:spPr>
      </p:pic>
      <p:sp>
        <p:nvSpPr>
          <p:cNvPr id="248" name="Google Shape;248;p6"/>
          <p:cNvSpPr txBox="1"/>
          <p:nvPr/>
        </p:nvSpPr>
        <p:spPr>
          <a:xfrm>
            <a:off x="8143011" y="1749519"/>
            <a:ext cx="3840000" cy="4247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US" sz="1800" b="1" i="0" u="none" strike="noStrike" cap="none">
                <a:solidFill>
                  <a:schemeClr val="dk1"/>
                </a:solidFill>
                <a:latin typeface="Arial"/>
                <a:ea typeface="Arial"/>
                <a:cs typeface="Arial"/>
                <a:sym typeface="Arial"/>
              </a:rPr>
              <a:t>Annela Laaneots</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Lõuna-Eesti koordinaator</a:t>
            </a: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Annela.Laaneots@tartu2024.ee</a:t>
            </a: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1"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r>
              <a:rPr lang="en-US" sz="1800" b="1" i="0" u="none" strike="noStrike" cap="none">
                <a:solidFill>
                  <a:schemeClr val="dk1"/>
                </a:solidFill>
                <a:latin typeface="Arial"/>
                <a:ea typeface="Arial"/>
                <a:cs typeface="Arial"/>
                <a:sym typeface="Arial"/>
              </a:rPr>
              <a:t>Toomas Peterson</a:t>
            </a:r>
            <a:endParaRPr sz="1800" b="1"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r>
              <a:rPr lang="en-US" sz="1800" b="0" i="0" u="none" strike="noStrike" cap="none">
                <a:solidFill>
                  <a:schemeClr val="dk1"/>
                </a:solidFill>
                <a:latin typeface="Arial"/>
                <a:ea typeface="Arial"/>
                <a:cs typeface="Arial"/>
                <a:sym typeface="Arial"/>
              </a:rPr>
              <a:t>Finants- ja haldusvaldkonna juht</a:t>
            </a: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Toomas.Peterson@tartu2024.ee</a:t>
            </a: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p:txBody>
      </p:sp>
      <p:pic>
        <p:nvPicPr>
          <p:cNvPr id="249" name="Google Shape;249;p6"/>
          <p:cNvPicPr preferRelativeResize="0"/>
          <p:nvPr/>
        </p:nvPicPr>
        <p:blipFill rotWithShape="1">
          <a:blip r:embed="rId6">
            <a:alphaModFix/>
          </a:blip>
          <a:srcRect/>
          <a:stretch/>
        </p:blipFill>
        <p:spPr>
          <a:xfrm>
            <a:off x="432571" y="1749519"/>
            <a:ext cx="1918800" cy="1918800"/>
          </a:xfrm>
          <a:prstGeom prst="rect">
            <a:avLst/>
          </a:prstGeom>
          <a:noFill/>
          <a:ln>
            <a:noFill/>
          </a:ln>
        </p:spPr>
      </p:pic>
      <p:sp>
        <p:nvSpPr>
          <p:cNvPr id="250" name="Google Shape;250;p6"/>
          <p:cNvSpPr txBox="1">
            <a:spLocks noGrp="1"/>
          </p:cNvSpPr>
          <p:nvPr>
            <p:ph type="title"/>
          </p:nvPr>
        </p:nvSpPr>
        <p:spPr>
          <a:xfrm>
            <a:off x="575154"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4000"/>
              <a:t>Meeskond</a:t>
            </a:r>
            <a:endParaRPr sz="4000"/>
          </a:p>
        </p:txBody>
      </p:sp>
      <p:pic>
        <p:nvPicPr>
          <p:cNvPr id="251" name="Google Shape;251;p6"/>
          <p:cNvPicPr preferRelativeResize="0"/>
          <p:nvPr/>
        </p:nvPicPr>
        <p:blipFill rotWithShape="1">
          <a:blip r:embed="rId7">
            <a:alphaModFix/>
          </a:blip>
          <a:srcRect/>
          <a:stretch/>
        </p:blipFill>
        <p:spPr>
          <a:xfrm>
            <a:off x="6133696" y="4229647"/>
            <a:ext cx="1920000" cy="1920000"/>
          </a:xfrm>
          <a:prstGeom prst="rect">
            <a:avLst/>
          </a:prstGeom>
          <a:noFill/>
          <a:ln>
            <a:noFill/>
          </a:ln>
        </p:spPr>
      </p:pic>
      <p:sp>
        <p:nvSpPr>
          <p:cNvPr id="252" name="Google Shape;252;p6"/>
          <p:cNvSpPr txBox="1"/>
          <p:nvPr/>
        </p:nvSpPr>
        <p:spPr>
          <a:xfrm>
            <a:off x="2493654" y="1749519"/>
            <a:ext cx="3441900" cy="39702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Arial"/>
              <a:buNone/>
            </a:pPr>
            <a:r>
              <a:rPr lang="en-US" sz="1800" b="1" i="0" u="none" strike="noStrike" cap="none">
                <a:solidFill>
                  <a:schemeClr val="dk1"/>
                </a:solidFill>
                <a:latin typeface="Arial"/>
                <a:ea typeface="Arial"/>
                <a:cs typeface="Arial"/>
                <a:sym typeface="Arial"/>
              </a:rPr>
              <a:t>Kati Ilves</a:t>
            </a: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r>
              <a:rPr lang="en-US" sz="1800" b="0" i="0" u="none" strike="noStrike" cap="none">
                <a:solidFill>
                  <a:schemeClr val="dk1"/>
                </a:solidFill>
                <a:latin typeface="Arial"/>
                <a:ea typeface="Arial"/>
                <a:cs typeface="Arial"/>
                <a:sym typeface="Arial"/>
              </a:rPr>
              <a:t>Tartu 2024 loovjuht</a:t>
            </a: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r>
              <a:rPr lang="en-US" sz="1800" b="0" i="0" u="none" strike="noStrike" cap="none">
                <a:solidFill>
                  <a:schemeClr val="dk1"/>
                </a:solidFill>
                <a:latin typeface="Arial"/>
                <a:ea typeface="Arial"/>
                <a:cs typeface="Arial"/>
                <a:sym typeface="Arial"/>
              </a:rPr>
              <a:t>Programmivaldkonna juht</a:t>
            </a: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1"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0" i="0" u="sng" strike="noStrike" cap="none">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Kati.Ilves@tartu2024.ee</a:t>
            </a: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1"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1"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1"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1"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r>
              <a:rPr lang="en-US" sz="1800" b="1" i="0" u="none" strike="noStrike" cap="none">
                <a:solidFill>
                  <a:schemeClr val="dk1"/>
                </a:solidFill>
                <a:latin typeface="Arial"/>
                <a:ea typeface="Arial"/>
                <a:cs typeface="Arial"/>
                <a:sym typeface="Arial"/>
              </a:rPr>
              <a:t>Kalle Paas</a:t>
            </a: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Arial"/>
              <a:buNone/>
            </a:pPr>
            <a:r>
              <a:rPr lang="en-US" sz="1800" b="0" i="0" u="none" strike="noStrike" cap="none">
                <a:solidFill>
                  <a:schemeClr val="dk1"/>
                </a:solidFill>
                <a:latin typeface="Arial"/>
                <a:ea typeface="Arial"/>
                <a:cs typeface="Arial"/>
                <a:sym typeface="Arial"/>
              </a:rPr>
              <a:t>Teabe- ja </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turundusvaldkonna juht</a:t>
            </a:r>
            <a:endParaRPr sz="20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600"/>
              <a:buFont typeface="Calibri"/>
              <a:buNone/>
            </a:pPr>
            <a:endParaRPr sz="18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0" i="0" u="sng" strike="noStrike" cap="none">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Kalle.Paas@tartu2024.ee</a:t>
            </a: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253" name="Google Shape;253;p6"/>
          <p:cNvPicPr preferRelativeResize="0"/>
          <p:nvPr/>
        </p:nvPicPr>
        <p:blipFill rotWithShape="1">
          <a:blip r:embed="rId10">
            <a:alphaModFix/>
          </a:blip>
          <a:srcRect l="37219" t="15331" r="36330" b="44976"/>
          <a:stretch/>
        </p:blipFill>
        <p:spPr>
          <a:xfrm>
            <a:off x="6133696" y="1748319"/>
            <a:ext cx="1920000" cy="19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7"/>
          <p:cNvSpPr txBox="1">
            <a:spLocks noGrp="1"/>
          </p:cNvSpPr>
          <p:nvPr>
            <p:ph type="body" idx="1"/>
          </p:nvPr>
        </p:nvSpPr>
        <p:spPr>
          <a:xfrm>
            <a:off x="6408795" y="1867296"/>
            <a:ext cx="5061558" cy="43356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b="1"/>
              <a:t>Põhiprogramm</a:t>
            </a:r>
            <a:endParaRPr/>
          </a:p>
          <a:p>
            <a:pPr marL="228600" lvl="0" indent="-228600" algn="l" rtl="0">
              <a:lnSpc>
                <a:spcPct val="90000"/>
              </a:lnSpc>
              <a:spcBef>
                <a:spcPts val="1000"/>
              </a:spcBef>
              <a:spcAft>
                <a:spcPts val="0"/>
              </a:spcAft>
              <a:buClr>
                <a:schemeClr val="dk1"/>
              </a:buClr>
              <a:buSzPts val="2000"/>
              <a:buFont typeface="Arial"/>
              <a:buChar char="•"/>
            </a:pPr>
            <a:r>
              <a:rPr lang="en-US"/>
              <a:t>umbes </a:t>
            </a:r>
            <a:r>
              <a:rPr lang="en-US" b="1"/>
              <a:t>50 suurt projekti </a:t>
            </a:r>
            <a:r>
              <a:rPr lang="en-US"/>
              <a:t>eelarvega </a:t>
            </a:r>
            <a:br>
              <a:rPr lang="en-US"/>
            </a:br>
            <a:r>
              <a:rPr lang="en-US"/>
              <a:t>50 000 – 500 000 eurot, s.h</a:t>
            </a:r>
            <a:endParaRPr/>
          </a:p>
          <a:p>
            <a:pPr marL="685800" lvl="1" indent="-228600" algn="l" rtl="0">
              <a:lnSpc>
                <a:spcPct val="90000"/>
              </a:lnSpc>
              <a:spcBef>
                <a:spcPts val="500"/>
              </a:spcBef>
              <a:spcAft>
                <a:spcPts val="0"/>
              </a:spcAft>
              <a:buClr>
                <a:schemeClr val="dk1"/>
              </a:buClr>
              <a:buSzPts val="2000"/>
              <a:buFont typeface="Arial"/>
              <a:buChar char="-"/>
            </a:pPr>
            <a:r>
              <a:rPr lang="en-US"/>
              <a:t>Ühekordsed uued suursündmused, </a:t>
            </a:r>
            <a:br>
              <a:rPr lang="en-US"/>
            </a:br>
            <a:r>
              <a:rPr lang="en-US"/>
              <a:t>nt ava- ja lõputseremooniad,</a:t>
            </a:r>
            <a:endParaRPr/>
          </a:p>
          <a:p>
            <a:pPr marL="685800" lvl="1" indent="-228600" algn="l" rtl="0">
              <a:lnSpc>
                <a:spcPct val="90000"/>
              </a:lnSpc>
              <a:spcBef>
                <a:spcPts val="500"/>
              </a:spcBef>
              <a:spcAft>
                <a:spcPts val="0"/>
              </a:spcAft>
              <a:buClr>
                <a:schemeClr val="dk1"/>
              </a:buClr>
              <a:buSzPts val="2000"/>
              <a:buFont typeface="Arial"/>
              <a:buChar char="-"/>
            </a:pPr>
            <a:r>
              <a:rPr lang="en-US"/>
              <a:t>Pikaajalised uute sündmuste seeriad.</a:t>
            </a:r>
            <a:endParaRPr/>
          </a:p>
          <a:p>
            <a:pPr marL="228600" lvl="0" indent="-228600" algn="l" rtl="0">
              <a:lnSpc>
                <a:spcPct val="90000"/>
              </a:lnSpc>
              <a:spcBef>
                <a:spcPts val="1000"/>
              </a:spcBef>
              <a:spcAft>
                <a:spcPts val="0"/>
              </a:spcAft>
              <a:buClr>
                <a:schemeClr val="dk1"/>
              </a:buClr>
              <a:buSzPts val="2000"/>
              <a:buFont typeface="Arial"/>
              <a:buChar char="-"/>
            </a:pPr>
            <a:r>
              <a:rPr lang="en-US"/>
              <a:t>Lisaks umbes </a:t>
            </a:r>
            <a:r>
              <a:rPr lang="en-US" b="1"/>
              <a:t>50 keskmise/väikest</a:t>
            </a:r>
            <a:r>
              <a:rPr lang="en-US"/>
              <a:t> projekti kogukondadest Tartust ja Lõuna-Eestist.</a:t>
            </a:r>
            <a:endParaRPr/>
          </a:p>
          <a:p>
            <a:pPr marL="228600" lvl="0" indent="-228600" algn="l" rtl="0">
              <a:lnSpc>
                <a:spcPct val="90000"/>
              </a:lnSpc>
              <a:spcBef>
                <a:spcPts val="1000"/>
              </a:spcBef>
              <a:spcAft>
                <a:spcPts val="0"/>
              </a:spcAft>
              <a:buClr>
                <a:schemeClr val="dk1"/>
              </a:buClr>
              <a:buSzPts val="1100"/>
              <a:buChar char="•"/>
            </a:pPr>
            <a:r>
              <a:rPr lang="en-US"/>
              <a:t>Samuti „Ellujäämise kunstide“ väärtusi ja teemasid avavad </a:t>
            </a:r>
            <a:r>
              <a:rPr lang="en-US" b="1"/>
              <a:t>olemasolevad sündmused.</a:t>
            </a:r>
            <a:endParaRPr b="1"/>
          </a:p>
        </p:txBody>
      </p:sp>
      <p:sp>
        <p:nvSpPr>
          <p:cNvPr id="260" name="Google Shape;260;p7"/>
          <p:cNvSpPr txBox="1">
            <a:spLocks noGrp="1"/>
          </p:cNvSpPr>
          <p:nvPr>
            <p:ph type="title"/>
          </p:nvPr>
        </p:nvSpPr>
        <p:spPr>
          <a:xfrm>
            <a:off x="6408795" y="365125"/>
            <a:ext cx="506155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Programm</a:t>
            </a:r>
            <a:endParaRPr/>
          </a:p>
        </p:txBody>
      </p:sp>
      <p:pic>
        <p:nvPicPr>
          <p:cNvPr id="261" name="Google Shape;261;p7"/>
          <p:cNvPicPr preferRelativeResize="0"/>
          <p:nvPr/>
        </p:nvPicPr>
        <p:blipFill rotWithShape="1">
          <a:blip r:embed="rId3">
            <a:alphaModFix/>
          </a:blip>
          <a:srcRect l="35566" t="4080" r="8473"/>
          <a:stretch/>
        </p:blipFill>
        <p:spPr>
          <a:xfrm>
            <a:off x="0" y="-14987"/>
            <a:ext cx="6014720" cy="68729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8"/>
          <p:cNvPicPr preferRelativeResize="0">
            <a:picLocks noGrp="1"/>
          </p:cNvPicPr>
          <p:nvPr>
            <p:ph type="pic" idx="2"/>
          </p:nvPr>
        </p:nvPicPr>
        <p:blipFill rotWithShape="1">
          <a:blip r:embed="rId3">
            <a:alphaModFix/>
          </a:blip>
          <a:srcRect l="92" t="78" r="-92" b="15548"/>
          <a:stretch/>
        </p:blipFill>
        <p:spPr>
          <a:xfrm>
            <a:off x="1" y="1"/>
            <a:ext cx="12191999" cy="6857999"/>
          </a:xfrm>
          <a:prstGeom prst="rect">
            <a:avLst/>
          </a:prstGeom>
          <a:noFill/>
          <a:ln>
            <a:noFill/>
          </a:ln>
        </p:spPr>
      </p:pic>
      <p:sp>
        <p:nvSpPr>
          <p:cNvPr id="268" name="Google Shape;268;p8"/>
          <p:cNvSpPr txBox="1"/>
          <p:nvPr/>
        </p:nvSpPr>
        <p:spPr>
          <a:xfrm>
            <a:off x="1" y="2107020"/>
            <a:ext cx="12192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lt1"/>
                </a:solidFill>
                <a:latin typeface="Arial"/>
                <a:ea typeface="Arial"/>
                <a:cs typeface="Arial"/>
                <a:sym typeface="Arial"/>
              </a:rPr>
              <a:t>Ellujäämise Kunstid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9"/>
          <p:cNvSpPr txBox="1">
            <a:spLocks noGrp="1"/>
          </p:cNvSpPr>
          <p:nvPr>
            <p:ph type="body" idx="2"/>
          </p:nvPr>
        </p:nvSpPr>
        <p:spPr>
          <a:xfrm>
            <a:off x="0" y="3424518"/>
            <a:ext cx="3060000" cy="3420000"/>
          </a:xfrm>
          <a:prstGeom prst="rect">
            <a:avLst/>
          </a:prstGeom>
          <a:blipFill rotWithShape="1">
            <a:blip r:embed="rId3">
              <a:alphaModFix/>
            </a:blip>
            <a:tile tx="381000" ty="12700" sx="100000" sy="100000" flip="none" algn="ctr"/>
          </a:blipFill>
          <a:ln w="127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Font typeface="Arial"/>
              <a:buNone/>
            </a:pPr>
            <a:endParaRPr/>
          </a:p>
        </p:txBody>
      </p:sp>
      <p:sp>
        <p:nvSpPr>
          <p:cNvPr id="275" name="Google Shape;275;p9"/>
          <p:cNvSpPr txBox="1">
            <a:spLocks noGrp="1"/>
          </p:cNvSpPr>
          <p:nvPr>
            <p:ph type="body" idx="2"/>
          </p:nvPr>
        </p:nvSpPr>
        <p:spPr>
          <a:xfrm>
            <a:off x="3060000" y="3421705"/>
            <a:ext cx="3060000" cy="3420000"/>
          </a:xfrm>
          <a:prstGeom prst="rect">
            <a:avLst/>
          </a:prstGeom>
          <a:blipFill rotWithShape="1">
            <a:blip r:embed="rId4">
              <a:alphaModFix/>
            </a:blip>
            <a:tile tx="0" ty="254000" sx="30000" sy="30000" flip="none" algn="ctr"/>
          </a:blipFill>
          <a:ln w="127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endParaRPr>
              <a:solidFill>
                <a:schemeClr val="lt1"/>
              </a:solidFill>
            </a:endParaRPr>
          </a:p>
        </p:txBody>
      </p:sp>
      <p:sp>
        <p:nvSpPr>
          <p:cNvPr id="276" name="Google Shape;276;p9"/>
          <p:cNvSpPr txBox="1">
            <a:spLocks noGrp="1"/>
          </p:cNvSpPr>
          <p:nvPr>
            <p:ph type="body" idx="2"/>
          </p:nvPr>
        </p:nvSpPr>
        <p:spPr>
          <a:xfrm>
            <a:off x="-1346" y="0"/>
            <a:ext cx="3060000" cy="3420000"/>
          </a:xfrm>
          <a:prstGeom prst="rect">
            <a:avLst/>
          </a:prstGeom>
          <a:blipFill rotWithShape="1">
            <a:blip r:embed="rId5">
              <a:alphaModFix/>
            </a:blip>
            <a:tile tx="952500" ty="-1016000" sx="100000" sy="100000" flip="none" algn="ctr"/>
          </a:blipFill>
          <a:ln w="127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endParaRPr>
              <a:solidFill>
                <a:schemeClr val="lt1"/>
              </a:solidFill>
            </a:endParaRPr>
          </a:p>
        </p:txBody>
      </p:sp>
      <p:sp>
        <p:nvSpPr>
          <p:cNvPr id="277" name="Google Shape;277;p9"/>
          <p:cNvSpPr txBox="1">
            <a:spLocks noGrp="1"/>
          </p:cNvSpPr>
          <p:nvPr>
            <p:ph type="body" idx="2"/>
          </p:nvPr>
        </p:nvSpPr>
        <p:spPr>
          <a:xfrm>
            <a:off x="9154654" y="0"/>
            <a:ext cx="3060000" cy="3420000"/>
          </a:xfrm>
          <a:prstGeom prst="rect">
            <a:avLst/>
          </a:prstGeom>
          <a:blipFill rotWithShape="1">
            <a:blip r:embed="rId6">
              <a:alphaModFix/>
            </a:blip>
            <a:tile tx="-381000" ty="-1270000" sx="100000" sy="100000" flip="none" algn="ctr"/>
          </a:blipFill>
          <a:ln w="127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endParaRPr/>
          </a:p>
        </p:txBody>
      </p:sp>
      <p:sp>
        <p:nvSpPr>
          <p:cNvPr id="278" name="Google Shape;278;p9"/>
          <p:cNvSpPr txBox="1">
            <a:spLocks noGrp="1"/>
          </p:cNvSpPr>
          <p:nvPr>
            <p:ph type="body" idx="2"/>
          </p:nvPr>
        </p:nvSpPr>
        <p:spPr>
          <a:xfrm>
            <a:off x="6094654" y="0"/>
            <a:ext cx="3060000" cy="3420000"/>
          </a:xfrm>
          <a:prstGeom prst="rect">
            <a:avLst/>
          </a:prstGeom>
          <a:blipFill rotWithShape="1">
            <a:blip r:embed="rId7">
              <a:alphaModFix/>
            </a:blip>
            <a:tile tx="0" ty="0" sx="100000" sy="100000" flip="none" algn="ctr"/>
          </a:blipFill>
          <a:ln w="127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Font typeface="Arial"/>
              <a:buNone/>
            </a:pPr>
            <a:endParaRPr/>
          </a:p>
        </p:txBody>
      </p:sp>
      <p:sp>
        <p:nvSpPr>
          <p:cNvPr id="279" name="Google Shape;279;p9"/>
          <p:cNvSpPr txBox="1">
            <a:spLocks noGrp="1"/>
          </p:cNvSpPr>
          <p:nvPr>
            <p:ph type="body" idx="2"/>
          </p:nvPr>
        </p:nvSpPr>
        <p:spPr>
          <a:xfrm>
            <a:off x="3058654" y="0"/>
            <a:ext cx="3060000" cy="3420000"/>
          </a:xfrm>
          <a:prstGeom prst="rect">
            <a:avLst/>
          </a:prstGeom>
          <a:blipFill rotWithShape="1">
            <a:blip r:embed="rId8">
              <a:alphaModFix/>
            </a:blip>
            <a:tile tx="2794000" ty="-381000" sx="100000" sy="100000" flip="none" algn="ctr"/>
          </a:blipFill>
          <a:ln w="127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endParaRPr/>
          </a:p>
        </p:txBody>
      </p:sp>
      <p:sp>
        <p:nvSpPr>
          <p:cNvPr id="280" name="Google Shape;280;p9"/>
          <p:cNvSpPr txBox="1">
            <a:spLocks noGrp="1"/>
          </p:cNvSpPr>
          <p:nvPr>
            <p:ph type="body" idx="2"/>
          </p:nvPr>
        </p:nvSpPr>
        <p:spPr>
          <a:xfrm>
            <a:off x="6117308" y="3422576"/>
            <a:ext cx="3060000" cy="3420000"/>
          </a:xfrm>
          <a:prstGeom prst="rect">
            <a:avLst/>
          </a:prstGeom>
          <a:blipFill rotWithShape="1">
            <a:blip r:embed="rId9">
              <a:alphaModFix/>
            </a:blip>
            <a:tile tx="-1270000" ty="0" sx="100000" sy="100000" flip="none" algn="ctr"/>
          </a:blipFill>
          <a:ln w="127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Font typeface="Arial"/>
              <a:buNone/>
            </a:pPr>
            <a:endParaRPr/>
          </a:p>
        </p:txBody>
      </p:sp>
      <p:sp>
        <p:nvSpPr>
          <p:cNvPr id="281" name="Google Shape;281;p9"/>
          <p:cNvSpPr txBox="1">
            <a:spLocks noGrp="1"/>
          </p:cNvSpPr>
          <p:nvPr>
            <p:ph type="body" idx="2"/>
          </p:nvPr>
        </p:nvSpPr>
        <p:spPr>
          <a:xfrm>
            <a:off x="9154655" y="3422576"/>
            <a:ext cx="3060000" cy="3420000"/>
          </a:xfrm>
          <a:prstGeom prst="rect">
            <a:avLst/>
          </a:prstGeom>
          <a:blipFill rotWithShape="1">
            <a:blip r:embed="rId10">
              <a:alphaModFix/>
            </a:blip>
            <a:tile tx="381000" ty="635000" sx="100000" sy="100000" flip="none" algn="ctr"/>
          </a:blipFill>
          <a:ln w="127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228600" lvl="0" indent="-101600" algn="l" rtl="0">
              <a:lnSpc>
                <a:spcPct val="90000"/>
              </a:lnSpc>
              <a:spcBef>
                <a:spcPts val="0"/>
              </a:spcBef>
              <a:spcAft>
                <a:spcPts val="0"/>
              </a:spcAft>
              <a:buClr>
                <a:schemeClr val="dk1"/>
              </a:buClr>
              <a:buSzPts val="2000"/>
              <a:buFont typeface="Arial"/>
              <a:buNone/>
            </a:pPr>
            <a:endParaRPr/>
          </a:p>
        </p:txBody>
      </p:sp>
      <p:sp>
        <p:nvSpPr>
          <p:cNvPr id="282" name="Google Shape;282;p9"/>
          <p:cNvSpPr/>
          <p:nvPr/>
        </p:nvSpPr>
        <p:spPr>
          <a:xfrm>
            <a:off x="-24000" y="8682"/>
            <a:ext cx="12240000" cy="6840637"/>
          </a:xfrm>
          <a:prstGeom prst="rect">
            <a:avLst/>
          </a:prstGeom>
          <a:solidFill>
            <a:srgbClr val="333367">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3" name="Google Shape;283;p9"/>
          <p:cNvSpPr/>
          <p:nvPr/>
        </p:nvSpPr>
        <p:spPr>
          <a:xfrm>
            <a:off x="-1346" y="2478826"/>
            <a:ext cx="3060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Füüsiline ja </a:t>
            </a:r>
            <a:endParaRPr/>
          </a:p>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vaimne tervis</a:t>
            </a:r>
            <a:endParaRPr/>
          </a:p>
        </p:txBody>
      </p:sp>
      <p:sp>
        <p:nvSpPr>
          <p:cNvPr id="284" name="Google Shape;284;p9"/>
          <p:cNvSpPr/>
          <p:nvPr/>
        </p:nvSpPr>
        <p:spPr>
          <a:xfrm>
            <a:off x="9226654" y="2478826"/>
            <a:ext cx="3012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Paikkondlike eripärade</a:t>
            </a:r>
            <a:endParaRPr/>
          </a:p>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esiletoomine</a:t>
            </a:r>
            <a:endParaRPr/>
          </a:p>
        </p:txBody>
      </p:sp>
      <p:sp>
        <p:nvSpPr>
          <p:cNvPr id="285" name="Google Shape;285;p9"/>
          <p:cNvSpPr/>
          <p:nvPr/>
        </p:nvSpPr>
        <p:spPr>
          <a:xfrm>
            <a:off x="3093308" y="5914815"/>
            <a:ext cx="3012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Haritus, leidlikkus ja kriitiline ärksameelsus</a:t>
            </a:r>
            <a:endParaRPr/>
          </a:p>
        </p:txBody>
      </p:sp>
      <p:sp>
        <p:nvSpPr>
          <p:cNvPr id="286" name="Google Shape;286;p9"/>
          <p:cNvSpPr/>
          <p:nvPr/>
        </p:nvSpPr>
        <p:spPr>
          <a:xfrm>
            <a:off x="3034654" y="2783671"/>
            <a:ext cx="307608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Kultuuri kättesaadavus</a:t>
            </a:r>
            <a:endParaRPr/>
          </a:p>
        </p:txBody>
      </p:sp>
      <p:sp>
        <p:nvSpPr>
          <p:cNvPr id="287" name="Google Shape;287;p9"/>
          <p:cNvSpPr/>
          <p:nvPr/>
        </p:nvSpPr>
        <p:spPr>
          <a:xfrm>
            <a:off x="24000" y="6197251"/>
            <a:ext cx="3012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Keskkonnahoidlikkus</a:t>
            </a:r>
            <a:endParaRPr/>
          </a:p>
        </p:txBody>
      </p:sp>
      <p:sp>
        <p:nvSpPr>
          <p:cNvPr id="288" name="Google Shape;288;p9"/>
          <p:cNvSpPr/>
          <p:nvPr/>
        </p:nvSpPr>
        <p:spPr>
          <a:xfrm>
            <a:off x="9178655" y="6179375"/>
            <a:ext cx="301200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Koosloome Euroopaga</a:t>
            </a:r>
            <a:endParaRPr/>
          </a:p>
        </p:txBody>
      </p:sp>
      <p:sp>
        <p:nvSpPr>
          <p:cNvPr id="289" name="Google Shape;289;p9"/>
          <p:cNvSpPr/>
          <p:nvPr/>
        </p:nvSpPr>
        <p:spPr>
          <a:xfrm>
            <a:off x="6141308" y="5914815"/>
            <a:ext cx="3036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Valdkondadeülene </a:t>
            </a:r>
            <a:endParaRPr/>
          </a:p>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koostöö</a:t>
            </a:r>
            <a:endParaRPr/>
          </a:p>
        </p:txBody>
      </p:sp>
      <p:sp>
        <p:nvSpPr>
          <p:cNvPr id="290" name="Google Shape;290;p9"/>
          <p:cNvSpPr/>
          <p:nvPr/>
        </p:nvSpPr>
        <p:spPr>
          <a:xfrm>
            <a:off x="6110735" y="2492239"/>
            <a:ext cx="304392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Põlvkondade</a:t>
            </a:r>
            <a:endParaRPr/>
          </a:p>
          <a:p>
            <a:pPr marL="0" marR="0" lvl="0" indent="0" algn="ctr" rtl="0">
              <a:spcBef>
                <a:spcPts val="0"/>
              </a:spcBef>
              <a:spcAft>
                <a:spcPts val="0"/>
              </a:spcAft>
              <a:buNone/>
            </a:pPr>
            <a:r>
              <a:rPr lang="en-US" sz="2000" b="0" i="0" u="none" strike="noStrike" cap="none">
                <a:solidFill>
                  <a:schemeClr val="lt1"/>
                </a:solidFill>
                <a:latin typeface="Arial"/>
                <a:ea typeface="Arial"/>
                <a:cs typeface="Arial"/>
                <a:sym typeface="Arial"/>
              </a:rPr>
              <a:t>koosloome</a:t>
            </a:r>
            <a:endParaRPr/>
          </a:p>
        </p:txBody>
      </p:sp>
    </p:spTree>
  </p:cSld>
  <p:clrMapOvr>
    <a:masterClrMapping/>
  </p:clrMapOvr>
</p:sld>
</file>

<file path=ppt/theme/theme1.xml><?xml version="1.0" encoding="utf-8"?>
<a:theme xmlns:a="http://schemas.openxmlformats.org/drawingml/2006/main" name="Tartu 2024 PowerPoint esitlus">
  <a:themeElements>
    <a:clrScheme name="Custom 5">
      <a:dk1>
        <a:srgbClr val="000000"/>
      </a:dk1>
      <a:lt1>
        <a:srgbClr val="FFFFFF"/>
      </a:lt1>
      <a:dk2>
        <a:srgbClr val="333366"/>
      </a:dk2>
      <a:lt2>
        <a:srgbClr val="FFFFFF"/>
      </a:lt2>
      <a:accent1>
        <a:srgbClr val="CC3333"/>
      </a:accent1>
      <a:accent2>
        <a:srgbClr val="FFCC33"/>
      </a:accent2>
      <a:accent3>
        <a:srgbClr val="00CC99"/>
      </a:accent3>
      <a:accent4>
        <a:srgbClr val="FFC000"/>
      </a:accent4>
      <a:accent5>
        <a:srgbClr val="333366"/>
      </a:accent5>
      <a:accent6>
        <a:srgbClr val="70AD47"/>
      </a:accent6>
      <a:hlink>
        <a:srgbClr val="C00000"/>
      </a:hlink>
      <a:folHlink>
        <a:srgbClr val="3333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2457</Words>
  <Application>Microsoft Office PowerPoint</Application>
  <PresentationFormat>Laiekraan</PresentationFormat>
  <Paragraphs>341</Paragraphs>
  <Slides>37</Slides>
  <Notes>37</Notes>
  <HiddenSlides>1</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37</vt:i4>
      </vt:variant>
    </vt:vector>
  </HeadingPairs>
  <TitlesOfParts>
    <vt:vector size="43" baseType="lpstr">
      <vt:lpstr>Arial</vt:lpstr>
      <vt:lpstr>Calibri</vt:lpstr>
      <vt:lpstr>HK Grotesk</vt:lpstr>
      <vt:lpstr>Mosk Bold 700</vt:lpstr>
      <vt:lpstr>Mosk Extra-Bold 800</vt:lpstr>
      <vt:lpstr>Tartu 2024 PowerPoint esitlus</vt:lpstr>
      <vt:lpstr>  Euroopa kultuuripealinn Tartu 2024  Tartus ja Lõuna-Eestis</vt:lpstr>
      <vt:lpstr>Euroopa kultuuripealinn Tartu 2024</vt:lpstr>
      <vt:lpstr>Tartu 2024 eesmärgid</vt:lpstr>
      <vt:lpstr>Positiivne mõju</vt:lpstr>
      <vt:lpstr>Koostöö</vt:lpstr>
      <vt:lpstr>Meeskond</vt:lpstr>
      <vt:lpstr>Programm</vt:lpstr>
      <vt:lpstr>PowerPointi esitlus</vt:lpstr>
      <vt:lpstr>PowerPointi esitlus</vt:lpstr>
      <vt:lpstr>Programmiliinid</vt:lpstr>
      <vt:lpstr>Programmi koostamine</vt:lpstr>
      <vt:lpstr>Põhiprogrammi esimesed elamused</vt:lpstr>
      <vt:lpstr>PowerPointi esitlus</vt:lpstr>
      <vt:lpstr>Oodatavad külalised</vt:lpstr>
      <vt:lpstr>Euroopa kultuuripealinn Lõuna-Eestis - 2021. aasta ülevaade </vt:lpstr>
      <vt:lpstr>Koostöölepingu allkirjastamine 2021</vt:lpstr>
      <vt:lpstr>Koostöö iga omavalitsusega</vt:lpstr>
      <vt:lpstr>Tegevuskava</vt:lpstr>
      <vt:lpstr>Kuidas Lõuna-Eesti on esindatud?</vt:lpstr>
      <vt:lpstr>Omavaheline kommunikatsioon</vt:lpstr>
      <vt:lpstr>Regionaalne ekspertkomisjon</vt:lpstr>
      <vt:lpstr>Regionaalse taotlusvooru ajakava</vt:lpstr>
      <vt:lpstr>Kultuurikompass </vt:lpstr>
      <vt:lpstr>Autovabaduse puiestee</vt:lpstr>
      <vt:lpstr>Omavalitsuste ühiskülastus 2022. a Euroopa kultuuripealinna Kaunasesse</vt:lpstr>
      <vt:lpstr>Terevisioon –  piloot ERRiga</vt:lpstr>
      <vt:lpstr>Terevisioon eetrisse Valga Kutseõppekeskusest</vt:lpstr>
      <vt:lpstr>Valga valla toetuse jaotus ja saadav tulem 15 436 elanikku, 15 436€ aastas perioodil 2021-2022</vt:lpstr>
      <vt:lpstr>Euroopa kultuuripealinn Tartu 2024  Tartus ja Lõuna-Eestis - 2022. aasta tegevused</vt:lpstr>
      <vt:lpstr>Programmivaldkond 2022</vt:lpstr>
      <vt:lpstr>Teabe- ja turundusvaldkond 2022</vt:lpstr>
      <vt:lpstr>Teabe- ja turundusvaldkond 2022</vt:lpstr>
      <vt:lpstr>Teabe- ja turundusvaldkond 2022</vt:lpstr>
      <vt:lpstr>Finants- ja  haldusvaldkond 2022</vt:lpstr>
      <vt:lpstr>2022. a prioriteedid Lõuna-Eestis</vt:lpstr>
      <vt:lpstr>PowerPointi esitlus</vt:lpstr>
      <vt:lpstr>Teeme  koostöös Euroopa  kultuuripealinna!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Euroopa kultuuripealinn Tartu 2024  Tartus ja Lõuna-Eestis</dc:title>
  <dc:creator>Kalle Paas</dc:creator>
  <cp:lastModifiedBy>Annela Laaneots</cp:lastModifiedBy>
  <cp:revision>12</cp:revision>
  <dcterms:created xsi:type="dcterms:W3CDTF">2020-05-12T08:55:17Z</dcterms:created>
  <dcterms:modified xsi:type="dcterms:W3CDTF">2022-02-21T16:39:50Z</dcterms:modified>
</cp:coreProperties>
</file>