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41"/>
  </p:notesMasterIdLst>
  <p:sldIdLst>
    <p:sldId id="265" r:id="rId2"/>
    <p:sldId id="267"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308" r:id="rId35"/>
    <p:sldId id="305" r:id="rId36"/>
    <p:sldId id="306" r:id="rId37"/>
    <p:sldId id="307" r:id="rId38"/>
    <p:sldId id="309" r:id="rId39"/>
    <p:sldId id="273" r:id="rId40"/>
  </p:sldIdLst>
  <p:sldSz cx="8999538" cy="6840538"/>
  <p:notesSz cx="7559675" cy="10691813"/>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308" y="4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lvl1pPr>
          </a:lstStyle>
          <a:p>
            <a:r>
              <a:rPr lang="en-US" dirty="0" err="1" smtClean="0"/>
              <a:t>Esitlusslaidide</a:t>
            </a:r>
            <a:r>
              <a:rPr lang="en-US" dirty="0" smtClean="0"/>
              <a:t> </a:t>
            </a:r>
            <a:r>
              <a:rPr lang="en-US" dirty="0" err="1" smtClean="0"/>
              <a:t>kujundusest</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01.03.2018</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1" y="216000"/>
            <a:ext cx="3467503" cy="1386000"/>
          </a:xfrm>
          <a:prstGeom prst="rect">
            <a:avLst/>
          </a:prstGeom>
        </p:spPr>
      </p:pic>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4" name="Rectangle 3"/>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n-US" dirty="0" err="1" smtClean="0"/>
              <a:t>Esitlusslaidide</a:t>
            </a:r>
            <a:r>
              <a:rPr lang="en-US" dirty="0" smtClean="0"/>
              <a:t> </a:t>
            </a:r>
            <a:r>
              <a:rPr lang="en-US" dirty="0" err="1" smtClean="0"/>
              <a:t>kujundusest</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216000"/>
            <a:ext cx="3465001" cy="1386000"/>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extLst>
      <p:ext uri="{BB962C8B-B14F-4D97-AF65-F5344CB8AC3E}">
        <p14:creationId xmlns:p14="http://schemas.microsoft.com/office/powerpoint/2010/main" val="99600347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extLst>
      <p:ext uri="{BB962C8B-B14F-4D97-AF65-F5344CB8AC3E}">
        <p14:creationId xmlns:p14="http://schemas.microsoft.com/office/powerpoint/2010/main" val="40096721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err="1" smtClean="0"/>
              <a:t>eesnimi@perenimi@amet.ee</a:t>
            </a:r>
            <a:endParaRPr lang="et-EE" dirty="0" smtClean="0"/>
          </a:p>
          <a:p>
            <a:endParaRPr lang="et-EE" dirty="0" smtClean="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0538"/>
            <a:ext cx="8999538" cy="5040000"/>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err="1" smtClean="0"/>
              <a:t>eesnimi@perenimi@amet.ee</a:t>
            </a:r>
            <a:endParaRPr lang="et-EE" dirty="0" smtClean="0"/>
          </a:p>
          <a:p>
            <a:endParaRPr lang="et-EE" dirty="0" smtClean="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7200" y="216000"/>
            <a:ext cx="3465001" cy="1386000"/>
          </a:xfrm>
          <a:prstGeom prst="rect">
            <a:avLst/>
          </a:prstGeom>
        </p:spPr>
      </p:pic>
    </p:spTree>
    <p:extLst>
      <p:ext uri="{BB962C8B-B14F-4D97-AF65-F5344CB8AC3E}">
        <p14:creationId xmlns:p14="http://schemas.microsoft.com/office/powerpoint/2010/main" val="340363172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410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6" name="Rectangle 2"/>
          <p:cNvSpPr>
            <a:spLocks noGrp="1" noChangeArrowheads="1"/>
          </p:cNvSpPr>
          <p:nvPr>
            <p:ph type="body" idx="1"/>
          </p:nvPr>
        </p:nvSpPr>
        <p:spPr bwMode="auto">
          <a:xfrm>
            <a:off x="503238" y="1768475"/>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62" r:id="rId4"/>
    <p:sldLayoutId id="2147483660" r:id="rId5"/>
    <p:sldLayoutId id="2147483663" r:id="rId6"/>
    <p:sldLayoutId id="2147483655" r:id="rId7"/>
  </p:sldLayoutIdLst>
  <p:timing>
    <p:tnLst>
      <p:par>
        <p:cTn id="1" dur="indefinite" restart="never" nodeType="tmRoot"/>
      </p:par>
    </p:tnLst>
  </p:timing>
  <p:txStyles>
    <p:titleStyle>
      <a:lvl1pPr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fontAlgn="base" hangingPunct="0">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hyperlink" Target="http://www.envir.ee/sites/default/files/juhendmaterjal_rvkside_kavandamiseks_valikuks_ehitamiseks_hooldamiseks.pdf" TargetMode="Externa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t-EE" sz="6000" dirty="0" err="1"/>
              <a:t>Hajaasustuse</a:t>
            </a:r>
            <a:r>
              <a:rPr lang="et-EE" sz="6000" dirty="0"/>
              <a:t> programm 2019</a:t>
            </a:r>
            <a:br>
              <a:rPr lang="et-EE" sz="6000" dirty="0"/>
            </a:br>
            <a:endParaRPr lang="en-US" dirty="0"/>
          </a:p>
        </p:txBody>
      </p:sp>
      <p:sp>
        <p:nvSpPr>
          <p:cNvPr id="9" name="Subtitle 8"/>
          <p:cNvSpPr>
            <a:spLocks noGrp="1"/>
          </p:cNvSpPr>
          <p:nvPr>
            <p:ph type="subTitle" idx="1"/>
          </p:nvPr>
        </p:nvSpPr>
        <p:spPr/>
        <p:txBody>
          <a:bodyPr/>
          <a:lstStyle/>
          <a:p>
            <a:r>
              <a:rPr lang="et-EE" b="1" dirty="0" smtClean="0"/>
              <a:t>Tiina Loorand</a:t>
            </a:r>
            <a:endParaRPr lang="fi-FI" b="1" dirty="0"/>
          </a:p>
          <a:p>
            <a:r>
              <a:rPr lang="et-EE" sz="2000" dirty="0" smtClean="0"/>
              <a:t>Toetuste keskus</a:t>
            </a:r>
            <a:r>
              <a:rPr lang="fi-FI" sz="2000" dirty="0" smtClean="0"/>
              <a:t> </a:t>
            </a:r>
            <a:r>
              <a:rPr lang="fi-FI" sz="2000" dirty="0"/>
              <a:t>/ </a:t>
            </a:r>
            <a:r>
              <a:rPr lang="fi-FI" sz="2000" dirty="0" smtClean="0"/>
              <a:t>a</a:t>
            </a:r>
            <a:r>
              <a:rPr lang="et-EE" sz="2000" dirty="0" err="1" smtClean="0"/>
              <a:t>renduskonsultant</a:t>
            </a:r>
            <a:endParaRPr lang="fi-FI" sz="2000" dirty="0"/>
          </a:p>
          <a:p>
            <a:endParaRPr lang="fi-FI" sz="2000" dirty="0"/>
          </a:p>
          <a:p>
            <a:pPr fontAlgn="auto" hangingPunct="1">
              <a:defRPr/>
            </a:pPr>
            <a:r>
              <a:rPr lang="et-EE" sz="2000" dirty="0"/>
              <a:t>663 1888</a:t>
            </a:r>
          </a:p>
          <a:p>
            <a:pPr fontAlgn="auto" hangingPunct="1">
              <a:defRPr/>
            </a:pPr>
            <a:r>
              <a:rPr lang="et-EE" sz="2000" dirty="0"/>
              <a:t>529 6034</a:t>
            </a:r>
          </a:p>
          <a:p>
            <a:endParaRPr lang="fi-FI" sz="2000" dirty="0"/>
          </a:p>
        </p:txBody>
      </p:sp>
    </p:spTree>
    <p:extLst>
      <p:ext uri="{BB962C8B-B14F-4D97-AF65-F5344CB8AC3E}">
        <p14:creationId xmlns:p14="http://schemas.microsoft.com/office/powerpoint/2010/main" val="3514785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 ja omafinantseering</a:t>
            </a:r>
          </a:p>
        </p:txBody>
      </p:sp>
      <p:sp>
        <p:nvSpPr>
          <p:cNvPr id="3" name="Content Placeholder 2"/>
          <p:cNvSpPr>
            <a:spLocks noGrp="1"/>
          </p:cNvSpPr>
          <p:nvPr>
            <p:ph idx="1"/>
          </p:nvPr>
        </p:nvSpPr>
        <p:spPr/>
        <p:txBody>
          <a:bodyPr/>
          <a:lstStyle/>
          <a:p>
            <a:pPr marL="342900" indent="-342900">
              <a:buFont typeface="Wingdings" panose="05000000000000000000" pitchFamily="2" charset="2"/>
              <a:buChar char="Ø"/>
            </a:pPr>
            <a:r>
              <a:rPr lang="fi-FI" sz="2400" dirty="0" err="1"/>
              <a:t>Taotleja</a:t>
            </a:r>
            <a:r>
              <a:rPr lang="fi-FI" sz="2400" dirty="0"/>
              <a:t> ja </a:t>
            </a:r>
            <a:r>
              <a:rPr lang="fi-FI" sz="2400" dirty="0" err="1"/>
              <a:t>kaastaotleja</a:t>
            </a:r>
            <a:r>
              <a:rPr lang="fi-FI" sz="2400" dirty="0"/>
              <a:t> oma- ja </a:t>
            </a:r>
            <a:r>
              <a:rPr lang="fi-FI" sz="2400" dirty="0" err="1"/>
              <a:t>kaasfinantseering</a:t>
            </a:r>
            <a:r>
              <a:rPr lang="fi-FI" sz="2400" dirty="0"/>
              <a:t> </a:t>
            </a:r>
            <a:r>
              <a:rPr lang="fi-FI" sz="2400" dirty="0" err="1"/>
              <a:t>peavad</a:t>
            </a:r>
            <a:r>
              <a:rPr lang="fi-FI" sz="2400" dirty="0"/>
              <a:t> </a:t>
            </a:r>
            <a:r>
              <a:rPr lang="fi-FI" sz="2400" dirty="0" err="1"/>
              <a:t>kokku</a:t>
            </a:r>
            <a:r>
              <a:rPr lang="fi-FI" sz="2400" dirty="0"/>
              <a:t> </a:t>
            </a:r>
            <a:r>
              <a:rPr lang="fi-FI" sz="2400" dirty="0" err="1"/>
              <a:t>moodustama</a:t>
            </a:r>
            <a:r>
              <a:rPr lang="fi-FI" sz="2400" dirty="0"/>
              <a:t> </a:t>
            </a:r>
            <a:r>
              <a:rPr lang="fi-FI" sz="2400" dirty="0" err="1"/>
              <a:t>vähemalt</a:t>
            </a:r>
            <a:r>
              <a:rPr lang="fi-FI" sz="2400" dirty="0"/>
              <a:t> </a:t>
            </a:r>
            <a:r>
              <a:rPr lang="fi-FI" sz="2400" b="1" dirty="0"/>
              <a:t>33%</a:t>
            </a:r>
            <a:r>
              <a:rPr lang="fi-FI" sz="2400" dirty="0"/>
              <a:t> projekti </a:t>
            </a:r>
            <a:r>
              <a:rPr lang="fi-FI" sz="2400" dirty="0" err="1"/>
              <a:t>abikõlblikest</a:t>
            </a:r>
            <a:r>
              <a:rPr lang="fi-FI" sz="2400" dirty="0"/>
              <a:t> </a:t>
            </a:r>
            <a:r>
              <a:rPr lang="fi-FI" sz="2400" dirty="0" err="1"/>
              <a:t>kuludest</a:t>
            </a:r>
            <a:r>
              <a:rPr lang="fi-FI" sz="2400" dirty="0"/>
              <a:t> </a:t>
            </a:r>
          </a:p>
          <a:p>
            <a:pPr marL="342900" indent="-342900">
              <a:buFont typeface="Wingdings" panose="05000000000000000000" pitchFamily="2" charset="2"/>
              <a:buChar char="Ø"/>
            </a:pPr>
            <a:r>
              <a:rPr lang="et-EE" sz="2400" dirty="0"/>
              <a:t>Toetus moodustab kuni </a:t>
            </a:r>
            <a:r>
              <a:rPr lang="et-EE" sz="2400" b="1" dirty="0"/>
              <a:t>67%</a:t>
            </a:r>
            <a:r>
              <a:rPr lang="et-EE" sz="2400" dirty="0"/>
              <a:t> projekti abikõlblikest kuludest </a:t>
            </a:r>
          </a:p>
          <a:p>
            <a:r>
              <a:rPr lang="et-EE" sz="2400" dirty="0"/>
              <a:t>Seejuures võib moodustada riigi toetus maksimaalselt </a:t>
            </a:r>
            <a:r>
              <a:rPr lang="et-EE" sz="2400" b="1" dirty="0"/>
              <a:t>50%</a:t>
            </a:r>
            <a:r>
              <a:rPr lang="et-EE" sz="2400" dirty="0"/>
              <a:t> </a:t>
            </a:r>
            <a:r>
              <a:rPr lang="et-EE" sz="2400" u="sng" dirty="0"/>
              <a:t>taotlusvoorus antavast toetusest</a:t>
            </a:r>
            <a:endParaRPr lang="fi-FI" sz="2400" u="sng" dirty="0"/>
          </a:p>
          <a:p>
            <a:pPr marL="342900" indent="-342900">
              <a:buFont typeface="Wingdings" panose="05000000000000000000" pitchFamily="2" charset="2"/>
              <a:buChar char="Ø"/>
            </a:pPr>
            <a:r>
              <a:rPr lang="et-EE" sz="2400" i="1" dirty="0">
                <a:solidFill>
                  <a:srgbClr val="FF0000"/>
                </a:solidFill>
              </a:rPr>
              <a:t>Üksikute projektide lõikes võib toetuse jagunemine riigi ja </a:t>
            </a:r>
            <a:r>
              <a:rPr lang="et-EE" sz="2400" i="1" dirty="0" err="1">
                <a:solidFill>
                  <a:srgbClr val="FF0000"/>
                </a:solidFill>
              </a:rPr>
              <a:t>KOVi</a:t>
            </a:r>
            <a:r>
              <a:rPr lang="et-EE" sz="2400" i="1" dirty="0">
                <a:solidFill>
                  <a:srgbClr val="FF0000"/>
                </a:solidFill>
              </a:rPr>
              <a:t> vahel varieeruda, ent peab olema siiski toetusotsuses (taotluse rahuldamise, taotluse osalise rahuldamise ja taotluse tingimusliku rahuldamise otsus) fikseeritud.</a:t>
            </a:r>
          </a:p>
          <a:p>
            <a:endParaRPr lang="et-EE" dirty="0"/>
          </a:p>
        </p:txBody>
      </p:sp>
    </p:spTree>
    <p:extLst>
      <p:ext uri="{BB962C8B-B14F-4D97-AF65-F5344CB8AC3E}">
        <p14:creationId xmlns:p14="http://schemas.microsoft.com/office/powerpoint/2010/main" val="2344565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9" y="179909"/>
            <a:ext cx="7920000" cy="936104"/>
          </a:xfrm>
        </p:spPr>
        <p:txBody>
          <a:bodyPr/>
          <a:lstStyle/>
          <a:p>
            <a:r>
              <a:rPr lang="et-EE" altLang="et-EE" dirty="0"/>
              <a:t>H</a:t>
            </a:r>
            <a:r>
              <a:rPr lang="fi-FI" altLang="et-EE" dirty="0" err="1"/>
              <a:t>ajaasustuse</a:t>
            </a:r>
            <a:r>
              <a:rPr lang="et-EE" altLang="et-EE" dirty="0" err="1"/>
              <a:t>ga</a:t>
            </a:r>
            <a:r>
              <a:rPr lang="fi-FI" altLang="et-EE" dirty="0"/>
              <a:t> </a:t>
            </a:r>
            <a:r>
              <a:rPr lang="fi-FI" altLang="et-EE" dirty="0" err="1"/>
              <a:t>piirko</a:t>
            </a:r>
            <a:r>
              <a:rPr lang="et-EE" altLang="et-EE" dirty="0" err="1"/>
              <a:t>nnad</a:t>
            </a:r>
            <a:r>
              <a:rPr lang="et-EE" altLang="et-EE" dirty="0"/>
              <a:t>- piirkonnad, mille hulka ei kuulu:</a:t>
            </a:r>
            <a:endParaRPr lang="et-EE" dirty="0"/>
          </a:p>
        </p:txBody>
      </p:sp>
      <p:sp>
        <p:nvSpPr>
          <p:cNvPr id="3" name="Content Placeholder 2"/>
          <p:cNvSpPr>
            <a:spLocks noGrp="1"/>
          </p:cNvSpPr>
          <p:nvPr>
            <p:ph idx="1"/>
          </p:nvPr>
        </p:nvSpPr>
        <p:spPr>
          <a:xfrm>
            <a:off x="503239" y="1188021"/>
            <a:ext cx="7920000" cy="5616624"/>
          </a:xfrm>
        </p:spPr>
        <p:txBody>
          <a:bodyPr/>
          <a:lstStyle/>
          <a:p>
            <a:pPr marL="342900" indent="-342900">
              <a:buFont typeface="Wingdings" panose="05000000000000000000" pitchFamily="2" charset="2"/>
              <a:buChar char="Ø"/>
            </a:pPr>
            <a:r>
              <a:rPr lang="et-EE" sz="2000" dirty="0"/>
              <a:t>Linnad asustusüksustena ja alevid, välja arvatud nende koosseisu kuuluvad saared;</a:t>
            </a:r>
          </a:p>
          <a:p>
            <a:pPr marL="342900" indent="-342900">
              <a:buFont typeface="Wingdings" panose="05000000000000000000" pitchFamily="2" charset="2"/>
              <a:buChar char="Ø"/>
            </a:pPr>
            <a:r>
              <a:rPr lang="et-EE" sz="2000" dirty="0"/>
              <a:t>kehtestatud </a:t>
            </a:r>
            <a:r>
              <a:rPr lang="et-EE" sz="2000" b="1" dirty="0"/>
              <a:t>planeeringutes tiheasustusaladeks või kompaktse asustusega aladeks määratud alad</a:t>
            </a:r>
            <a:r>
              <a:rPr lang="et-EE" sz="2000" dirty="0"/>
              <a:t>, kus elab rahvastikuregistri andmetel taotluse esitamise aasta 1. jaanuari seisuga üle 50 inimese;</a:t>
            </a:r>
          </a:p>
          <a:p>
            <a:pPr marL="342900" indent="-342900">
              <a:buFont typeface="Wingdings" panose="05000000000000000000" pitchFamily="2" charset="2"/>
              <a:buChar char="Ø"/>
            </a:pPr>
            <a:r>
              <a:rPr lang="et-EE" sz="2000" dirty="0"/>
              <a:t>Veevarustussüsteemide valdkonna puhul piirkonnad, kus on </a:t>
            </a:r>
            <a:r>
              <a:rPr lang="et-EE" sz="2000" b="1" dirty="0"/>
              <a:t>toimiv ühisveevärk</a:t>
            </a:r>
            <a:r>
              <a:rPr lang="et-EE" sz="2000" dirty="0"/>
              <a:t> või mis on vastavalt ühisveevärgi ja kanalisatsiooni seaduse § 4 </a:t>
            </a:r>
            <a:r>
              <a:rPr lang="et-EE" sz="2000" b="1" dirty="0"/>
              <a:t>määratletud ühisveevärgiga kaetavaks alaks ühisveevärgiga kaetavaks alaks </a:t>
            </a:r>
            <a:r>
              <a:rPr lang="et-EE" sz="2000" dirty="0"/>
              <a:t>ühisveevärgi ja -kanalisatsiooni arendamise kava või planeeringu alusel;</a:t>
            </a:r>
          </a:p>
          <a:p>
            <a:pPr marL="342900" indent="-342900">
              <a:buFont typeface="Wingdings" panose="05000000000000000000" pitchFamily="2" charset="2"/>
              <a:buChar char="Ø"/>
            </a:pPr>
            <a:r>
              <a:rPr lang="et-EE" sz="2000" dirty="0"/>
              <a:t>Kanalisatsioonisüsteemide valdkonna puhul piirkonnad, kus on </a:t>
            </a:r>
            <a:r>
              <a:rPr lang="et-EE" sz="2000" b="1" dirty="0"/>
              <a:t>toimiv ühiskanalisatsioon </a:t>
            </a:r>
            <a:r>
              <a:rPr lang="et-EE" sz="2000" dirty="0"/>
              <a:t>või mis on vastavalt ühisveevärgi ja -kanalisatsiooni seaduse § 4 määratletud ühiskanalisatsiooniga kaetavaks alaks ühisveevärgi ja -kanalisatsiooni arendamise kava või planeeringu alusel või mis on veeseaduse § 241 lõike 2 alusel </a:t>
            </a:r>
            <a:r>
              <a:rPr lang="et-EE" sz="2000" dirty="0" smtClean="0"/>
              <a:t>määratud </a:t>
            </a:r>
            <a:r>
              <a:rPr lang="et-EE" sz="2000" dirty="0"/>
              <a:t>keskkonnaministri käskkirjaga reoveekogumisalaks</a:t>
            </a:r>
          </a:p>
          <a:p>
            <a:endParaRPr lang="et-EE" dirty="0"/>
          </a:p>
        </p:txBody>
      </p:sp>
    </p:spTree>
    <p:extLst>
      <p:ext uri="{BB962C8B-B14F-4D97-AF65-F5344CB8AC3E}">
        <p14:creationId xmlns:p14="http://schemas.microsoft.com/office/powerpoint/2010/main" val="1908527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92037"/>
          </a:xfrm>
        </p:spPr>
        <p:txBody>
          <a:bodyPr/>
          <a:lstStyle/>
          <a:p>
            <a:r>
              <a:rPr lang="et-EE" dirty="0"/>
              <a:t>Nõuded taotlejale ja kaastaotlejale</a:t>
            </a:r>
          </a:p>
        </p:txBody>
      </p:sp>
      <p:sp>
        <p:nvSpPr>
          <p:cNvPr id="3" name="Content Placeholder 2"/>
          <p:cNvSpPr>
            <a:spLocks noGrp="1"/>
          </p:cNvSpPr>
          <p:nvPr>
            <p:ph idx="1"/>
          </p:nvPr>
        </p:nvSpPr>
        <p:spPr>
          <a:xfrm>
            <a:off x="503239" y="1332037"/>
            <a:ext cx="7920000" cy="4949701"/>
          </a:xfrm>
        </p:spPr>
        <p:txBody>
          <a:bodyPr/>
          <a:lstStyle/>
          <a:p>
            <a:pPr lvl="1" hangingPunct="1">
              <a:defRPr/>
            </a:pPr>
            <a:r>
              <a:rPr lang="et-EE" sz="2000" dirty="0"/>
              <a:t>Programmi raames saab toetuse taotlejaks ja olla </a:t>
            </a:r>
            <a:r>
              <a:rPr lang="et-EE" sz="2000" b="1" dirty="0" err="1"/>
              <a:t>füüsililine</a:t>
            </a:r>
            <a:r>
              <a:rPr lang="et-EE" sz="2000" b="1" dirty="0"/>
              <a:t> isik</a:t>
            </a:r>
            <a:r>
              <a:rPr lang="et-EE" sz="2000" dirty="0"/>
              <a:t>, kes </a:t>
            </a:r>
            <a:r>
              <a:rPr lang="et-EE" sz="2000" dirty="0" err="1"/>
              <a:t>vastatab</a:t>
            </a:r>
            <a:r>
              <a:rPr lang="et-EE" sz="2000" dirty="0"/>
              <a:t> kõigile järgmistele nõuetele:</a:t>
            </a:r>
          </a:p>
          <a:p>
            <a:pPr marL="342900" indent="-342900">
              <a:buFont typeface="Wingdings" panose="05000000000000000000" pitchFamily="2" charset="2"/>
              <a:buChar char="Ø"/>
            </a:pPr>
            <a:r>
              <a:rPr lang="et-EE" sz="2000" dirty="0"/>
              <a:t>taotleja alaline elukoht on taotluse esitamise aasta 1. jaanuarist kuni §-s 12 nimetatud toetuslepingu (edaspidi </a:t>
            </a:r>
            <a:r>
              <a:rPr lang="et-EE" sz="2000" i="1" dirty="0"/>
              <a:t>toetusleping</a:t>
            </a:r>
            <a:r>
              <a:rPr lang="et-EE" sz="2000" dirty="0"/>
              <a:t>) sõlmimiseni § 2 lõikes 4 nimetatud piirkonnas asuv majapidamine, millega seotud projektile toetust taotletakse; </a:t>
            </a:r>
          </a:p>
          <a:p>
            <a:pPr marL="342900" indent="-342900">
              <a:buFont typeface="Wingdings" panose="05000000000000000000" pitchFamily="2" charset="2"/>
              <a:buChar char="Ø"/>
            </a:pPr>
            <a:r>
              <a:rPr lang="et-EE" sz="2000" dirty="0"/>
              <a:t>taotleja elukoht on rahvastikuregistri andmete kohaselt katkematult taotluse esitamise aasta 1. jaanuarist kuni toetuslepingu sõlmimiseni majapidamine, millega seotud projektile toetust taotletakse; </a:t>
            </a:r>
          </a:p>
          <a:p>
            <a:r>
              <a:rPr lang="et-EE" sz="2000" dirty="0">
                <a:solidFill>
                  <a:srgbClr val="C00000"/>
                </a:solidFill>
              </a:rPr>
              <a:t>Alalise elukoha määratlemine on oluline selleks, et programmi vahendid jõuaksid sihtgrupini, milleks on maapiirkondades püsivalt elavad pered. Programmi sihtgruppi ei kuulu majapidamised, mida kasutatakse lühiajaliselt ning mis ei ole leibkonna peamine elukoht.</a:t>
            </a:r>
          </a:p>
          <a:p>
            <a:endParaRPr lang="et-EE" dirty="0"/>
          </a:p>
        </p:txBody>
      </p:sp>
    </p:spTree>
    <p:extLst>
      <p:ext uri="{BB962C8B-B14F-4D97-AF65-F5344CB8AC3E}">
        <p14:creationId xmlns:p14="http://schemas.microsoft.com/office/powerpoint/2010/main" val="1077600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20029"/>
          </a:xfrm>
        </p:spPr>
        <p:txBody>
          <a:bodyPr/>
          <a:lstStyle/>
          <a:p>
            <a:r>
              <a:rPr lang="et-EE" dirty="0"/>
              <a:t>Maksuvõla kontrollimine</a:t>
            </a:r>
          </a:p>
        </p:txBody>
      </p:sp>
      <p:sp>
        <p:nvSpPr>
          <p:cNvPr id="3" name="Content Placeholder 2"/>
          <p:cNvSpPr>
            <a:spLocks noGrp="1"/>
          </p:cNvSpPr>
          <p:nvPr>
            <p:ph idx="1"/>
          </p:nvPr>
        </p:nvSpPr>
        <p:spPr>
          <a:xfrm>
            <a:off x="503239" y="1404045"/>
            <a:ext cx="7920000" cy="4877693"/>
          </a:xfrm>
        </p:spPr>
        <p:txBody>
          <a:bodyPr/>
          <a:lstStyle/>
          <a:p>
            <a:pPr marL="457200" indent="-457200">
              <a:buFont typeface="Wingdings" panose="05000000000000000000" pitchFamily="2" charset="2"/>
              <a:buChar char="Ø"/>
            </a:pPr>
            <a:r>
              <a:rPr lang="et-EE" dirty="0"/>
              <a:t>t</a:t>
            </a:r>
            <a:r>
              <a:rPr lang="fi-FI" dirty="0" err="1"/>
              <a:t>aotlejal</a:t>
            </a:r>
            <a:r>
              <a:rPr lang="fi-FI" dirty="0"/>
              <a:t> ei </a:t>
            </a:r>
            <a:r>
              <a:rPr lang="fi-FI" dirty="0" err="1"/>
              <a:t>tohi</a:t>
            </a:r>
            <a:r>
              <a:rPr lang="fi-FI" dirty="0"/>
              <a:t> olla </a:t>
            </a:r>
            <a:r>
              <a:rPr lang="fi-FI" dirty="0" err="1">
                <a:solidFill>
                  <a:srgbClr val="00B050"/>
                </a:solidFill>
              </a:rPr>
              <a:t>riiklike</a:t>
            </a:r>
            <a:r>
              <a:rPr lang="fi-FI" dirty="0">
                <a:solidFill>
                  <a:srgbClr val="00B050"/>
                </a:solidFill>
              </a:rPr>
              <a:t> </a:t>
            </a:r>
            <a:r>
              <a:rPr lang="et-EE" dirty="0">
                <a:solidFill>
                  <a:schemeClr val="tx1"/>
                </a:solidFill>
              </a:rPr>
              <a:t>või</a:t>
            </a:r>
            <a:r>
              <a:rPr lang="et-EE" dirty="0">
                <a:solidFill>
                  <a:srgbClr val="00B050"/>
                </a:solidFill>
              </a:rPr>
              <a:t> kohalike </a:t>
            </a:r>
            <a:r>
              <a:rPr lang="fi-FI" dirty="0" err="1">
                <a:solidFill>
                  <a:srgbClr val="00B050"/>
                </a:solidFill>
              </a:rPr>
              <a:t>maksude</a:t>
            </a:r>
            <a:r>
              <a:rPr lang="fi-FI" dirty="0">
                <a:solidFill>
                  <a:srgbClr val="00B050"/>
                </a:solidFill>
              </a:rPr>
              <a:t> </a:t>
            </a:r>
            <a:r>
              <a:rPr lang="fi-FI" dirty="0" err="1"/>
              <a:t>osas</a:t>
            </a:r>
            <a:r>
              <a:rPr lang="fi-FI" dirty="0"/>
              <a:t> </a:t>
            </a:r>
            <a:r>
              <a:rPr lang="fi-FI" dirty="0" err="1"/>
              <a:t>maksuvõlga</a:t>
            </a:r>
            <a:r>
              <a:rPr lang="fi-FI" dirty="0"/>
              <a:t>, </a:t>
            </a:r>
            <a:r>
              <a:rPr lang="fi-FI" dirty="0" err="1"/>
              <a:t>välja</a:t>
            </a:r>
            <a:r>
              <a:rPr lang="fi-FI" dirty="0"/>
              <a:t> </a:t>
            </a:r>
            <a:r>
              <a:rPr lang="fi-FI" dirty="0" err="1"/>
              <a:t>arvatud</a:t>
            </a:r>
            <a:r>
              <a:rPr lang="fi-FI" dirty="0"/>
              <a:t> </a:t>
            </a:r>
            <a:r>
              <a:rPr lang="fi-FI" dirty="0" err="1"/>
              <a:t>juhul</a:t>
            </a:r>
            <a:r>
              <a:rPr lang="fi-FI" dirty="0"/>
              <a:t>, </a:t>
            </a:r>
            <a:r>
              <a:rPr lang="fi-FI" dirty="0" err="1"/>
              <a:t>kui</a:t>
            </a:r>
            <a:r>
              <a:rPr lang="fi-FI" dirty="0"/>
              <a:t> </a:t>
            </a:r>
            <a:r>
              <a:rPr lang="fi-FI" dirty="0" err="1"/>
              <a:t>see</a:t>
            </a:r>
            <a:r>
              <a:rPr lang="fi-FI" dirty="0"/>
              <a:t> on </a:t>
            </a:r>
            <a:r>
              <a:rPr lang="fi-FI" dirty="0" err="1"/>
              <a:t>ajatatud</a:t>
            </a:r>
            <a:r>
              <a:rPr lang="et-EE" dirty="0"/>
              <a:t> § 4. </a:t>
            </a:r>
          </a:p>
          <a:p>
            <a:r>
              <a:rPr lang="fi-FI" sz="2000" b="1" dirty="0" err="1"/>
              <a:t>Kohalikud</a:t>
            </a:r>
            <a:r>
              <a:rPr lang="fi-FI" sz="2000" b="1" dirty="0"/>
              <a:t> </a:t>
            </a:r>
            <a:r>
              <a:rPr lang="fi-FI" sz="2000" b="1" dirty="0" err="1"/>
              <a:t>maksud</a:t>
            </a:r>
            <a:r>
              <a:rPr lang="fi-FI" sz="2000" b="1" dirty="0"/>
              <a:t> on</a:t>
            </a:r>
            <a:r>
              <a:rPr lang="fi-FI" sz="2000" dirty="0"/>
              <a:t>: </a:t>
            </a:r>
            <a:r>
              <a:rPr lang="fi-FI" sz="2000" dirty="0" err="1"/>
              <a:t>reklaamimaks</a:t>
            </a:r>
            <a:r>
              <a:rPr lang="fi-FI" sz="2000" dirty="0"/>
              <a:t>; </a:t>
            </a:r>
            <a:r>
              <a:rPr lang="fi-FI" sz="2000" dirty="0" err="1"/>
              <a:t>teede</a:t>
            </a:r>
            <a:r>
              <a:rPr lang="fi-FI" sz="2000" dirty="0"/>
              <a:t> ja </a:t>
            </a:r>
            <a:r>
              <a:rPr lang="fi-FI" sz="2000" dirty="0" err="1"/>
              <a:t>tänavate</a:t>
            </a:r>
            <a:r>
              <a:rPr lang="fi-FI" sz="2000" dirty="0"/>
              <a:t> </a:t>
            </a:r>
            <a:r>
              <a:rPr lang="fi-FI" sz="2000" dirty="0" err="1"/>
              <a:t>sulgemise</a:t>
            </a:r>
            <a:r>
              <a:rPr lang="fi-FI" sz="2000" dirty="0"/>
              <a:t> </a:t>
            </a:r>
            <a:r>
              <a:rPr lang="fi-FI" sz="2000" dirty="0" err="1"/>
              <a:t>maks</a:t>
            </a:r>
            <a:r>
              <a:rPr lang="fi-FI" sz="2000" dirty="0"/>
              <a:t>; </a:t>
            </a:r>
            <a:r>
              <a:rPr lang="fi-FI" sz="2000" dirty="0" err="1"/>
              <a:t>mootorsõidukimaks</a:t>
            </a:r>
            <a:r>
              <a:rPr lang="fi-FI" sz="2000" dirty="0"/>
              <a:t>; </a:t>
            </a:r>
            <a:r>
              <a:rPr lang="fi-FI" sz="2000" dirty="0" err="1"/>
              <a:t>loomapidamismaks</a:t>
            </a:r>
            <a:r>
              <a:rPr lang="fi-FI" sz="2000" dirty="0"/>
              <a:t>; </a:t>
            </a:r>
            <a:r>
              <a:rPr lang="fi-FI" sz="2000" dirty="0" err="1"/>
              <a:t>lõbustusmaks</a:t>
            </a:r>
            <a:r>
              <a:rPr lang="fi-FI" sz="2000" dirty="0"/>
              <a:t>; </a:t>
            </a:r>
            <a:r>
              <a:rPr lang="fi-FI" sz="2000" dirty="0" err="1"/>
              <a:t>parkimistasu</a:t>
            </a:r>
            <a:r>
              <a:rPr lang="fi-FI" sz="2000" dirty="0"/>
              <a:t>.</a:t>
            </a:r>
          </a:p>
          <a:p>
            <a:r>
              <a:rPr lang="fi-FI" sz="2000" b="1" dirty="0" err="1"/>
              <a:t>Riiklikud</a:t>
            </a:r>
            <a:r>
              <a:rPr lang="fi-FI" sz="2000" b="1" dirty="0"/>
              <a:t> </a:t>
            </a:r>
            <a:r>
              <a:rPr lang="fi-FI" sz="2000" b="1" dirty="0" err="1"/>
              <a:t>maksud</a:t>
            </a:r>
            <a:r>
              <a:rPr lang="fi-FI" sz="2000" b="1" dirty="0"/>
              <a:t> on</a:t>
            </a:r>
            <a:r>
              <a:rPr lang="fi-FI" sz="2000" dirty="0"/>
              <a:t>: </a:t>
            </a:r>
            <a:r>
              <a:rPr lang="fi-FI" sz="2000" dirty="0" err="1"/>
              <a:t>tulumaks</a:t>
            </a:r>
            <a:r>
              <a:rPr lang="fi-FI" sz="2000" dirty="0"/>
              <a:t>; </a:t>
            </a:r>
            <a:r>
              <a:rPr lang="fi-FI" sz="2000" dirty="0" err="1"/>
              <a:t>sotsiaalmaks</a:t>
            </a:r>
            <a:r>
              <a:rPr lang="fi-FI" sz="2000" dirty="0"/>
              <a:t>; </a:t>
            </a:r>
            <a:r>
              <a:rPr lang="fi-FI" sz="2000" dirty="0" err="1"/>
              <a:t>maamaks</a:t>
            </a:r>
            <a:r>
              <a:rPr lang="fi-FI" sz="2000" dirty="0"/>
              <a:t>; </a:t>
            </a:r>
            <a:r>
              <a:rPr lang="fi-FI" sz="2000" dirty="0" err="1"/>
              <a:t>hasartmängumaks</a:t>
            </a:r>
            <a:r>
              <a:rPr lang="fi-FI" sz="2000" dirty="0"/>
              <a:t>; </a:t>
            </a:r>
            <a:r>
              <a:rPr lang="fi-FI" sz="2000" dirty="0" err="1"/>
              <a:t>käibemaks</a:t>
            </a:r>
            <a:r>
              <a:rPr lang="fi-FI" sz="2000" dirty="0"/>
              <a:t>; </a:t>
            </a:r>
            <a:r>
              <a:rPr lang="fi-FI" sz="2000" dirty="0" err="1"/>
              <a:t>tollimaks</a:t>
            </a:r>
            <a:r>
              <a:rPr lang="fi-FI" sz="2000" dirty="0"/>
              <a:t>; </a:t>
            </a:r>
            <a:r>
              <a:rPr lang="fi-FI" sz="2000" dirty="0" err="1"/>
              <a:t>aktsiisid</a:t>
            </a:r>
            <a:r>
              <a:rPr lang="fi-FI" sz="2000" dirty="0"/>
              <a:t>; </a:t>
            </a:r>
            <a:r>
              <a:rPr lang="fi-FI" sz="2000" dirty="0" err="1"/>
              <a:t>raskeveokimaks</a:t>
            </a:r>
            <a:r>
              <a:rPr lang="fi-FI" sz="2000" dirty="0"/>
              <a:t>; </a:t>
            </a:r>
            <a:r>
              <a:rPr lang="fi-FI" sz="2000" dirty="0" err="1"/>
              <a:t>ettevõtlustulu</a:t>
            </a:r>
            <a:r>
              <a:rPr lang="fi-FI" sz="2000" dirty="0"/>
              <a:t> </a:t>
            </a:r>
            <a:r>
              <a:rPr lang="fi-FI" sz="2000" dirty="0" err="1"/>
              <a:t>maks</a:t>
            </a:r>
            <a:r>
              <a:rPr lang="fi-FI" sz="2000" dirty="0"/>
              <a:t>.</a:t>
            </a:r>
          </a:p>
          <a:p>
            <a:endParaRPr lang="et-EE" dirty="0"/>
          </a:p>
        </p:txBody>
      </p:sp>
    </p:spTree>
    <p:extLst>
      <p:ext uri="{BB962C8B-B14F-4D97-AF65-F5344CB8AC3E}">
        <p14:creationId xmlns:p14="http://schemas.microsoft.com/office/powerpoint/2010/main" val="1986313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92037"/>
          </a:xfrm>
        </p:spPr>
        <p:txBody>
          <a:bodyPr/>
          <a:lstStyle/>
          <a:p>
            <a:r>
              <a:rPr lang="et-EE" altLang="et-EE" dirty="0"/>
              <a:t>Kaastaotlejad</a:t>
            </a:r>
            <a:endParaRPr lang="et-EE" dirty="0"/>
          </a:p>
        </p:txBody>
      </p:sp>
      <p:sp>
        <p:nvSpPr>
          <p:cNvPr id="3" name="Content Placeholder 2"/>
          <p:cNvSpPr>
            <a:spLocks noGrp="1"/>
          </p:cNvSpPr>
          <p:nvPr>
            <p:ph idx="1"/>
          </p:nvPr>
        </p:nvSpPr>
        <p:spPr/>
        <p:txBody>
          <a:bodyPr/>
          <a:lstStyle/>
          <a:p>
            <a:pPr marL="342900" lvl="1" indent="-342900">
              <a:buFont typeface="Wingdings" panose="05000000000000000000" pitchFamily="2" charset="2"/>
              <a:buChar char="Ø"/>
              <a:defRPr/>
            </a:pPr>
            <a:r>
              <a:rPr lang="et-EE" sz="2000" b="1" dirty="0"/>
              <a:t>Kaastaotleja</a:t>
            </a:r>
            <a:r>
              <a:rPr lang="et-EE" sz="2000" dirty="0"/>
              <a:t> – füüsiline isik, </a:t>
            </a:r>
            <a:r>
              <a:rPr lang="et-EE" sz="2000" b="1" dirty="0"/>
              <a:t>kelle majapidamine saab lisaks taotleja majapidamisele kasu </a:t>
            </a:r>
            <a:r>
              <a:rPr lang="et-EE" sz="2000" dirty="0"/>
              <a:t>projekti tegevuste elluviimisest ning kes </a:t>
            </a:r>
            <a:r>
              <a:rPr lang="et-EE" sz="2000" b="1" dirty="0"/>
              <a:t>panustab rahaliselt projekti elluviimisse</a:t>
            </a:r>
          </a:p>
          <a:p>
            <a:pPr marL="342900" lvl="1" indent="-342900">
              <a:buFont typeface="Arial" charset="0"/>
              <a:buChar char="•"/>
              <a:defRPr/>
            </a:pPr>
            <a:r>
              <a:rPr lang="et-EE" sz="2000" dirty="0"/>
              <a:t>Toetuse taotluses tuleb ära näidata ka kaastaotleja(d) (nende olemasolu korral)</a:t>
            </a:r>
            <a:endParaRPr lang="et-EE" sz="2000" b="1" dirty="0"/>
          </a:p>
          <a:p>
            <a:pPr marL="342900" indent="-342900">
              <a:buFont typeface="Wingdings" panose="05000000000000000000" pitchFamily="2" charset="2"/>
              <a:buChar char="Ø"/>
              <a:defRPr/>
            </a:pPr>
            <a:r>
              <a:rPr lang="et-EE" sz="2000" dirty="0"/>
              <a:t>Kaastaotlejad peavad taotlusvormi kinnitama oma allkirjaga</a:t>
            </a:r>
          </a:p>
          <a:p>
            <a:pPr marL="342900" indent="-342900">
              <a:buFont typeface="Wingdings" panose="05000000000000000000" pitchFamily="2" charset="2"/>
              <a:buChar char="Ø"/>
              <a:defRPr/>
            </a:pPr>
            <a:r>
              <a:rPr lang="et-EE" sz="2000" b="1" dirty="0"/>
              <a:t>Toetuse taotleja vastutab toetuslepingus võetud kõigi kohustuste täitmise eest</a:t>
            </a:r>
          </a:p>
          <a:p>
            <a:pPr marL="342900" indent="-342900">
              <a:buFont typeface="Wingdings" panose="05000000000000000000" pitchFamily="2" charset="2"/>
              <a:buChar char="Ø"/>
              <a:defRPr/>
            </a:pPr>
            <a:r>
              <a:rPr lang="et-EE" sz="2000" dirty="0">
                <a:solidFill>
                  <a:srgbClr val="7030A0"/>
                </a:solidFill>
              </a:rPr>
              <a:t>Kaastaotlejale kehtivad samad tingimused, mis taotlejale (kontrollime: alalist elukohta, registrijärgset elukohta)</a:t>
            </a:r>
            <a:endParaRPr lang="et-EE" sz="2000" b="1" dirty="0">
              <a:solidFill>
                <a:srgbClr val="7030A0"/>
              </a:solidFill>
            </a:endParaRPr>
          </a:p>
          <a:p>
            <a:endParaRPr lang="et-EE" dirty="0"/>
          </a:p>
        </p:txBody>
      </p:sp>
    </p:spTree>
    <p:extLst>
      <p:ext uri="{BB962C8B-B14F-4D97-AF65-F5344CB8AC3E}">
        <p14:creationId xmlns:p14="http://schemas.microsoft.com/office/powerpoint/2010/main" val="1855971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92037"/>
          </a:xfrm>
        </p:spPr>
        <p:txBody>
          <a:bodyPr/>
          <a:lstStyle/>
          <a:p>
            <a:r>
              <a:rPr lang="et-EE" dirty="0"/>
              <a:t>Nõuded taotlejale ja kaastaotlejale</a:t>
            </a:r>
          </a:p>
        </p:txBody>
      </p:sp>
      <p:sp>
        <p:nvSpPr>
          <p:cNvPr id="3" name="Content Placeholder 2"/>
          <p:cNvSpPr>
            <a:spLocks noGrp="1"/>
          </p:cNvSpPr>
          <p:nvPr>
            <p:ph idx="1"/>
          </p:nvPr>
        </p:nvSpPr>
        <p:spPr>
          <a:xfrm>
            <a:off x="503239" y="1332037"/>
            <a:ext cx="7920000" cy="4949701"/>
          </a:xfrm>
        </p:spPr>
        <p:txBody>
          <a:bodyPr/>
          <a:lstStyle/>
          <a:p>
            <a:r>
              <a:rPr lang="et-EE" sz="2400" dirty="0"/>
              <a:t>Kohalikul omavalitsusel on õigus: </a:t>
            </a:r>
          </a:p>
          <a:p>
            <a:pPr marL="342900" indent="-342900">
              <a:buFont typeface="Wingdings" panose="05000000000000000000" pitchFamily="2" charset="2"/>
              <a:buChar char="Ø"/>
            </a:pPr>
            <a:r>
              <a:rPr lang="et-EE" sz="2400" dirty="0"/>
              <a:t>nõuda taotluse menetlemise käigus taotlejalt täiendavat informatsiooni </a:t>
            </a:r>
          </a:p>
          <a:p>
            <a:pPr marL="342900" indent="-342900">
              <a:buFont typeface="Wingdings" panose="05000000000000000000" pitchFamily="2" charset="2"/>
              <a:buChar char="Ø"/>
            </a:pPr>
            <a:r>
              <a:rPr lang="et-EE" sz="2400" dirty="0"/>
              <a:t>koguda iseseisvalt ja nõuda taotlejalt või toetuse saajalt täiendavaid andmeid, tõendamaks, et majapidamine, millele toetust taotletakse või taotleti, on taotleja või toetuse saaja </a:t>
            </a:r>
            <a:r>
              <a:rPr lang="et-EE" sz="2400" b="1" dirty="0"/>
              <a:t>alaline elukoht </a:t>
            </a:r>
            <a:r>
              <a:rPr lang="et-EE" sz="2400" dirty="0"/>
              <a:t>alates taotluse esitamise aasta </a:t>
            </a:r>
            <a:r>
              <a:rPr lang="et-EE" sz="2400" b="1" dirty="0"/>
              <a:t>1. jaanuarist </a:t>
            </a:r>
            <a:r>
              <a:rPr lang="et-EE" sz="2400" dirty="0"/>
              <a:t>kuni projekti perioodi lõpuni; </a:t>
            </a:r>
          </a:p>
          <a:p>
            <a:r>
              <a:rPr lang="et-EE" sz="2400" dirty="0"/>
              <a:t>Abikõlblikud ei ole tegevused majapidamistes, mida taotleja ei ole taotluse esitamise aasta 1. jaanuarist kuni toetuslepingu sõlmimiseni </a:t>
            </a:r>
            <a:r>
              <a:rPr lang="et-EE" sz="2400" dirty="0">
                <a:solidFill>
                  <a:srgbClr val="FF0000"/>
                </a:solidFill>
              </a:rPr>
              <a:t>alalise elukohana aastaringselt </a:t>
            </a:r>
            <a:r>
              <a:rPr lang="et-EE" sz="2400" dirty="0"/>
              <a:t>kasutanud (§ 8)</a:t>
            </a:r>
          </a:p>
          <a:p>
            <a:endParaRPr lang="et-EE" dirty="0"/>
          </a:p>
        </p:txBody>
      </p:sp>
    </p:spTree>
    <p:extLst>
      <p:ext uri="{BB962C8B-B14F-4D97-AF65-F5344CB8AC3E}">
        <p14:creationId xmlns:p14="http://schemas.microsoft.com/office/powerpoint/2010/main" val="2885048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864045"/>
          </a:xfrm>
        </p:spPr>
        <p:txBody>
          <a:bodyPr/>
          <a:lstStyle/>
          <a:p>
            <a:r>
              <a:rPr lang="et-EE" altLang="et-EE" dirty="0" smtClean="0"/>
              <a:t>Majapidamise omanik, </a:t>
            </a:r>
            <a:r>
              <a:rPr lang="et-EE" altLang="et-EE" dirty="0"/>
              <a:t>valdaja</a:t>
            </a:r>
            <a:endParaRPr lang="et-EE" dirty="0"/>
          </a:p>
        </p:txBody>
      </p:sp>
      <p:sp>
        <p:nvSpPr>
          <p:cNvPr id="3" name="Content Placeholder 2"/>
          <p:cNvSpPr>
            <a:spLocks noGrp="1"/>
          </p:cNvSpPr>
          <p:nvPr>
            <p:ph idx="1"/>
          </p:nvPr>
        </p:nvSpPr>
        <p:spPr>
          <a:xfrm>
            <a:off x="503239" y="1404045"/>
            <a:ext cx="7920000" cy="4877693"/>
          </a:xfrm>
        </p:spPr>
        <p:txBody>
          <a:bodyPr/>
          <a:lstStyle/>
          <a:p>
            <a:pPr marL="457200" indent="-457200">
              <a:buFont typeface="Wingdings" panose="05000000000000000000" pitchFamily="2" charset="2"/>
              <a:buChar char="Ø"/>
            </a:pPr>
            <a:r>
              <a:rPr lang="et-EE" sz="2800" dirty="0"/>
              <a:t>Toetatakse tegevusi majapidamistes, mille omanikuks on </a:t>
            </a:r>
            <a:r>
              <a:rPr lang="et-EE" sz="2800" b="1" dirty="0"/>
              <a:t>taotleja</a:t>
            </a:r>
            <a:r>
              <a:rPr lang="et-EE" sz="2800" dirty="0"/>
              <a:t>, </a:t>
            </a:r>
            <a:r>
              <a:rPr lang="et-EE" sz="2800" b="1" dirty="0"/>
              <a:t>taotleja lähisugulane </a:t>
            </a:r>
            <a:r>
              <a:rPr lang="et-EE" sz="2800" dirty="0"/>
              <a:t>(vanavanem, vanem, vend, õde, laps, lapselaps) või </a:t>
            </a:r>
            <a:r>
              <a:rPr lang="et-EE" sz="2800" b="1" dirty="0"/>
              <a:t>hõimlane </a:t>
            </a:r>
            <a:r>
              <a:rPr lang="et-EE" sz="2800" dirty="0"/>
              <a:t>(abikaasa, abikaasa vanem, vend, õde, laps). </a:t>
            </a:r>
          </a:p>
          <a:p>
            <a:pPr marL="457200" indent="-457200">
              <a:buFont typeface="Wingdings" panose="05000000000000000000" pitchFamily="2" charset="2"/>
              <a:buChar char="Ø"/>
            </a:pPr>
            <a:r>
              <a:rPr lang="et-EE" sz="2800" dirty="0"/>
              <a:t>Tegevusi majapidamistes, kus taotleja on </a:t>
            </a:r>
            <a:r>
              <a:rPr lang="et-EE" sz="2800" b="1" dirty="0"/>
              <a:t>majapidamise valdaja</a:t>
            </a:r>
            <a:r>
              <a:rPr lang="et-EE" sz="2800" dirty="0"/>
              <a:t>, toetatakse tingimusel, et valduse aluseks on kirjalik leping, mis kehtib vähemalt </a:t>
            </a:r>
            <a:r>
              <a:rPr lang="et-EE" sz="2800" b="1" dirty="0"/>
              <a:t>kolm aastat</a:t>
            </a:r>
            <a:r>
              <a:rPr lang="et-EE" sz="2800" dirty="0"/>
              <a:t> taotluse esitamise päevast arvates.</a:t>
            </a:r>
            <a:endParaRPr lang="et-EE" altLang="et-EE" sz="2800" dirty="0"/>
          </a:p>
          <a:p>
            <a:endParaRPr lang="et-EE" dirty="0"/>
          </a:p>
        </p:txBody>
      </p:sp>
    </p:spTree>
    <p:extLst>
      <p:ext uri="{BB962C8B-B14F-4D97-AF65-F5344CB8AC3E}">
        <p14:creationId xmlns:p14="http://schemas.microsoft.com/office/powerpoint/2010/main" val="1656644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92037"/>
          </a:xfrm>
        </p:spPr>
        <p:txBody>
          <a:bodyPr/>
          <a:lstStyle/>
          <a:p>
            <a:r>
              <a:rPr lang="et-EE" dirty="0"/>
              <a:t>Projekti periood</a:t>
            </a:r>
          </a:p>
        </p:txBody>
      </p:sp>
      <p:sp>
        <p:nvSpPr>
          <p:cNvPr id="3" name="Content Placeholder 2"/>
          <p:cNvSpPr>
            <a:spLocks noGrp="1"/>
          </p:cNvSpPr>
          <p:nvPr>
            <p:ph idx="1"/>
          </p:nvPr>
        </p:nvSpPr>
        <p:spPr>
          <a:xfrm>
            <a:off x="503239" y="1404045"/>
            <a:ext cx="7920000" cy="4877693"/>
          </a:xfrm>
        </p:spPr>
        <p:txBody>
          <a:bodyPr/>
          <a:lstStyle/>
          <a:p>
            <a:pPr marL="342900" indent="-342900">
              <a:buFont typeface="Wingdings" panose="05000000000000000000" pitchFamily="2" charset="2"/>
              <a:buChar char="Ø"/>
            </a:pPr>
            <a:r>
              <a:rPr lang="et-EE" sz="2400" dirty="0"/>
              <a:t>Projekti periood algab </a:t>
            </a:r>
            <a:r>
              <a:rPr lang="et-EE" sz="2400" b="1" dirty="0"/>
              <a:t>toetuslepingu sõlmimisest</a:t>
            </a:r>
            <a:r>
              <a:rPr lang="et-EE" sz="2400" dirty="0"/>
              <a:t> ning kestab toetuslepingus määratud tähtajani, mis ei või olla hilisem kui taotlusvoorule järgneva aasta </a:t>
            </a:r>
            <a:r>
              <a:rPr lang="et-EE" sz="2400" b="1" dirty="0"/>
              <a:t>31. oktoober. </a:t>
            </a:r>
          </a:p>
          <a:p>
            <a:r>
              <a:rPr lang="et-EE" sz="2400" dirty="0"/>
              <a:t>See tähendab, et 2019. aasta taotlusvoorus toetust saavad projektid peavad olema ellu viidud </a:t>
            </a:r>
            <a:r>
              <a:rPr lang="et-EE" sz="2400" dirty="0">
                <a:solidFill>
                  <a:srgbClr val="7030A0"/>
                </a:solidFill>
              </a:rPr>
              <a:t>31. oktoobriks 2020</a:t>
            </a:r>
          </a:p>
          <a:p>
            <a:pPr marL="342900" indent="-342900">
              <a:buFont typeface="Wingdings" panose="05000000000000000000" pitchFamily="2" charset="2"/>
              <a:buChar char="Ø"/>
            </a:pPr>
            <a:r>
              <a:rPr lang="et-EE" sz="2400" dirty="0"/>
              <a:t>Erandkorras on </a:t>
            </a:r>
            <a:r>
              <a:rPr lang="et-EE" sz="2400" dirty="0" err="1"/>
              <a:t>KOVil</a:t>
            </a:r>
            <a:r>
              <a:rPr lang="et-EE" sz="2400" dirty="0"/>
              <a:t> õigus projekti lõpptähtaega pikendada </a:t>
            </a:r>
            <a:r>
              <a:rPr lang="et-EE" sz="2400" b="1" dirty="0"/>
              <a:t>kuni 6 kuud üle taotlusvooru projektide elluviimise lõpptähtaja. </a:t>
            </a:r>
          </a:p>
          <a:p>
            <a:pPr marL="342900" indent="-342900">
              <a:buFont typeface="Wingdings" panose="05000000000000000000" pitchFamily="2" charset="2"/>
              <a:buChar char="Ø"/>
            </a:pPr>
            <a:r>
              <a:rPr lang="et-EE" sz="2400" dirty="0"/>
              <a:t>Rohkem kui 6 kuud üle määruses seatud tähtaja on võimalik projekti pikendada üksnes juhul, kui projekti toetatakse </a:t>
            </a:r>
            <a:r>
              <a:rPr lang="et-EE" sz="2400" b="1" dirty="0"/>
              <a:t>täies mahus kohaliku omavalitsuse poolt.</a:t>
            </a:r>
          </a:p>
          <a:p>
            <a:endParaRPr lang="et-EE" dirty="0"/>
          </a:p>
        </p:txBody>
      </p:sp>
    </p:spTree>
    <p:extLst>
      <p:ext uri="{BB962C8B-B14F-4D97-AF65-F5344CB8AC3E}">
        <p14:creationId xmlns:p14="http://schemas.microsoft.com/office/powerpoint/2010/main" val="819745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648021"/>
          </a:xfrm>
        </p:spPr>
        <p:txBody>
          <a:bodyPr/>
          <a:lstStyle/>
          <a:p>
            <a:r>
              <a:rPr lang="et-EE" altLang="et-EE" dirty="0"/>
              <a:t>Korterelamud</a:t>
            </a:r>
            <a:endParaRPr lang="et-EE" dirty="0"/>
          </a:p>
        </p:txBody>
      </p:sp>
      <p:sp>
        <p:nvSpPr>
          <p:cNvPr id="3" name="Content Placeholder 2"/>
          <p:cNvSpPr>
            <a:spLocks noGrp="1"/>
          </p:cNvSpPr>
          <p:nvPr>
            <p:ph idx="1"/>
          </p:nvPr>
        </p:nvSpPr>
        <p:spPr>
          <a:xfrm>
            <a:off x="503239" y="1188021"/>
            <a:ext cx="7920000" cy="5328592"/>
          </a:xfrm>
        </p:spPr>
        <p:txBody>
          <a:bodyPr/>
          <a:lstStyle/>
          <a:p>
            <a:pPr marL="342900" indent="-342900">
              <a:buFont typeface="Wingdings" panose="05000000000000000000" pitchFamily="2" charset="2"/>
              <a:buChar char="Ø"/>
            </a:pPr>
            <a:r>
              <a:rPr lang="et-EE" sz="2000" dirty="0"/>
              <a:t>Korterelamute puhul toetatakse tegevusi juhul, kui vähemalt 50% korterelamus elavatest leibkondadest vastavad </a:t>
            </a:r>
            <a:r>
              <a:rPr lang="et-EE" sz="2000" b="1" dirty="0"/>
              <a:t>§ 4 lõikes 1 </a:t>
            </a:r>
            <a:r>
              <a:rPr lang="et-EE" sz="2000" dirty="0"/>
              <a:t>nimetatud nõuetele (</a:t>
            </a:r>
            <a:r>
              <a:rPr lang="et-EE" sz="2000" dirty="0">
                <a:solidFill>
                  <a:srgbClr val="00B050"/>
                </a:solidFill>
              </a:rPr>
              <a:t>alaline + registrijärgne elukoht + puudub maksuvõlg</a:t>
            </a:r>
            <a:r>
              <a:rPr lang="et-EE" sz="2000" dirty="0"/>
              <a:t>)</a:t>
            </a:r>
          </a:p>
          <a:p>
            <a:pPr marL="342900" indent="-342900">
              <a:buFont typeface="Wingdings" panose="05000000000000000000" pitchFamily="2" charset="2"/>
              <a:buChar char="Ø"/>
            </a:pPr>
            <a:r>
              <a:rPr lang="et-EE" sz="2000" dirty="0"/>
              <a:t>Paragrahvi 5 lõikes 6 nimetatud </a:t>
            </a:r>
            <a:r>
              <a:rPr lang="et-EE" sz="2000" b="1" dirty="0"/>
              <a:t>maksimaalse toetuse summa arvestamisel </a:t>
            </a:r>
            <a:r>
              <a:rPr lang="et-EE" sz="2000" dirty="0"/>
              <a:t>majapidamise kohta võetakse majapidamistena arvesse need leibkonnad, kes vastavad </a:t>
            </a:r>
            <a:r>
              <a:rPr lang="et-EE" sz="2000" b="1" dirty="0"/>
              <a:t>§ 4 lõikes 1 nimetatud </a:t>
            </a:r>
            <a:r>
              <a:rPr lang="et-EE" sz="2000" dirty="0"/>
              <a:t>nõuetele. </a:t>
            </a:r>
          </a:p>
          <a:p>
            <a:pPr marL="342900" indent="-342900">
              <a:buFont typeface="Wingdings" panose="05000000000000000000" pitchFamily="2" charset="2"/>
              <a:buChar char="Ø"/>
            </a:pPr>
            <a:r>
              <a:rPr lang="et-EE" sz="2000" dirty="0"/>
              <a:t>Taotlejal tuleb võimaldada pärast projekti lõppemist kõikidele korterelamu elanikele </a:t>
            </a:r>
            <a:r>
              <a:rPr lang="et-EE" sz="2000" b="1" dirty="0"/>
              <a:t>võrdne ligipääs </a:t>
            </a:r>
            <a:r>
              <a:rPr lang="et-EE" sz="2000" dirty="0"/>
              <a:t>rajatavale taristule. Taotlejal peab olema korteriomanike vahel kehtivale kaasomandi valitsemise korrale (sealhulgas korteriühistu põhikiri) vastav </a:t>
            </a:r>
            <a:r>
              <a:rPr lang="et-EE" sz="2000" dirty="0">
                <a:solidFill>
                  <a:srgbClr val="00B050"/>
                </a:solidFill>
              </a:rPr>
              <a:t>teiste korteriomanike kirjalik nõusolek,</a:t>
            </a:r>
            <a:r>
              <a:rPr lang="et-EE" sz="2000" dirty="0"/>
              <a:t> milles nõustutakse toetuse taotlemisega ning § 15 lõike 1 punktis 14 ja lõike 3 punktis 1 nimetatud kohustustega. </a:t>
            </a:r>
          </a:p>
          <a:p>
            <a:endParaRPr lang="et-EE" dirty="0"/>
          </a:p>
        </p:txBody>
      </p:sp>
    </p:spTree>
    <p:extLst>
      <p:ext uri="{BB962C8B-B14F-4D97-AF65-F5344CB8AC3E}">
        <p14:creationId xmlns:p14="http://schemas.microsoft.com/office/powerpoint/2010/main" val="477673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92037"/>
          </a:xfrm>
        </p:spPr>
        <p:txBody>
          <a:bodyPr/>
          <a:lstStyle/>
          <a:p>
            <a:r>
              <a:rPr lang="et-EE" altLang="et-EE" dirty="0"/>
              <a:t>Korterelamud </a:t>
            </a:r>
            <a:r>
              <a:rPr lang="et-EE" dirty="0"/>
              <a:t>§ 15 </a:t>
            </a:r>
          </a:p>
        </p:txBody>
      </p:sp>
      <p:sp>
        <p:nvSpPr>
          <p:cNvPr id="3" name="Content Placeholder 2"/>
          <p:cNvSpPr>
            <a:spLocks noGrp="1"/>
          </p:cNvSpPr>
          <p:nvPr>
            <p:ph idx="1"/>
          </p:nvPr>
        </p:nvSpPr>
        <p:spPr>
          <a:xfrm>
            <a:off x="503239" y="1332037"/>
            <a:ext cx="7920000" cy="4949701"/>
          </a:xfrm>
        </p:spPr>
        <p:txBody>
          <a:bodyPr/>
          <a:lstStyle/>
          <a:p>
            <a:pPr marL="342900" indent="-342900">
              <a:buFont typeface="Wingdings" panose="05000000000000000000" pitchFamily="2" charset="2"/>
              <a:buChar char="Ø"/>
            </a:pPr>
            <a:r>
              <a:rPr lang="et-EE" sz="2400" dirty="0"/>
              <a:t>Toetuse saaja on kohustatud tagastama kohalikule omavalitsusele projekti odavamal elluviimisel kasutamata jäänud vahendid 15 tööpäeva jooksul toetuse kasutamise aruande kinnitamisest arvates. Kui toetusest jääb kasutamata vähem kui </a:t>
            </a:r>
            <a:r>
              <a:rPr lang="et-EE" sz="2400" b="1" dirty="0"/>
              <a:t>10 eurot, </a:t>
            </a:r>
            <a:r>
              <a:rPr lang="et-EE" sz="2400" dirty="0"/>
              <a:t>kasutamata jäänud osa ei tagastata (§ 15 lõike 1 punkt 14) </a:t>
            </a:r>
          </a:p>
          <a:p>
            <a:pPr marL="342900" indent="-342900">
              <a:buFont typeface="Wingdings" panose="05000000000000000000" pitchFamily="2" charset="2"/>
              <a:buChar char="Ø"/>
            </a:pPr>
            <a:r>
              <a:rPr lang="fi-FI" sz="2400" dirty="0" err="1"/>
              <a:t>Toetuse</a:t>
            </a:r>
            <a:r>
              <a:rPr lang="fi-FI" sz="2400" dirty="0"/>
              <a:t> saaja </a:t>
            </a:r>
            <a:r>
              <a:rPr lang="fi-FI" sz="2400" dirty="0" err="1"/>
              <a:t>peab</a:t>
            </a:r>
            <a:r>
              <a:rPr lang="fi-FI" sz="2400" dirty="0"/>
              <a:t> </a:t>
            </a:r>
            <a:r>
              <a:rPr lang="fi-FI" sz="2400" dirty="0" err="1"/>
              <a:t>viivitamata</a:t>
            </a:r>
            <a:r>
              <a:rPr lang="fi-FI" sz="2400" dirty="0"/>
              <a:t> </a:t>
            </a:r>
            <a:r>
              <a:rPr lang="fi-FI" sz="2400" dirty="0" err="1"/>
              <a:t>kirjalikult</a:t>
            </a:r>
            <a:r>
              <a:rPr lang="fi-FI" sz="2400" dirty="0"/>
              <a:t> </a:t>
            </a:r>
            <a:r>
              <a:rPr lang="fi-FI" sz="2400" dirty="0" err="1"/>
              <a:t>informeerima</a:t>
            </a:r>
            <a:r>
              <a:rPr lang="fi-FI" sz="2400" dirty="0"/>
              <a:t> </a:t>
            </a:r>
            <a:r>
              <a:rPr lang="fi-FI" sz="2400" dirty="0" err="1"/>
              <a:t>kohalikku</a:t>
            </a:r>
            <a:r>
              <a:rPr lang="fi-FI" sz="2400" dirty="0"/>
              <a:t> </a:t>
            </a:r>
            <a:r>
              <a:rPr lang="fi-FI" sz="2400" dirty="0" err="1"/>
              <a:t>omavalitsust</a:t>
            </a:r>
            <a:r>
              <a:rPr lang="fi-FI" sz="2400" dirty="0"/>
              <a:t>: </a:t>
            </a:r>
          </a:p>
          <a:p>
            <a:pPr marL="342900" indent="-342900">
              <a:buFont typeface="Arial" panose="020B0604020202020204" pitchFamily="34" charset="0"/>
              <a:buChar char="•"/>
            </a:pPr>
            <a:r>
              <a:rPr lang="et-EE" sz="2400" dirty="0"/>
              <a:t>kõigist muudatustest esitatud andmetes või asjaoludest, mis mõjutavad või võivad mõjutada toetuse saaja kohustuste täitmist (§ 15 lõike 3 punkt 1) </a:t>
            </a:r>
          </a:p>
          <a:p>
            <a:endParaRPr lang="et-EE" dirty="0"/>
          </a:p>
        </p:txBody>
      </p:sp>
    </p:spTree>
    <p:extLst>
      <p:ext uri="{BB962C8B-B14F-4D97-AF65-F5344CB8AC3E}">
        <p14:creationId xmlns:p14="http://schemas.microsoft.com/office/powerpoint/2010/main" val="428911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t-EE" dirty="0"/>
              <a:t>Taotlusvoor</a:t>
            </a:r>
            <a:endParaRPr lang="en-US" dirty="0"/>
          </a:p>
        </p:txBody>
      </p:sp>
      <p:sp>
        <p:nvSpPr>
          <p:cNvPr id="5" name="Content Placeholder 4"/>
          <p:cNvSpPr>
            <a:spLocks noGrp="1"/>
          </p:cNvSpPr>
          <p:nvPr>
            <p:ph idx="1"/>
          </p:nvPr>
        </p:nvSpPr>
        <p:spPr/>
        <p:txBody>
          <a:bodyPr/>
          <a:lstStyle/>
          <a:p>
            <a:pPr algn="ctr"/>
            <a:endParaRPr lang="et-EE" dirty="0" smtClean="0"/>
          </a:p>
          <a:p>
            <a:pPr algn="ctr"/>
            <a:r>
              <a:rPr lang="et-EE" dirty="0" smtClean="0"/>
              <a:t>Taotlusvoor </a:t>
            </a:r>
            <a:r>
              <a:rPr lang="et-EE" dirty="0"/>
              <a:t>on avatud </a:t>
            </a:r>
          </a:p>
          <a:p>
            <a:pPr algn="ctr"/>
            <a:r>
              <a:rPr lang="et-EE" b="1" dirty="0"/>
              <a:t>11. märts </a:t>
            </a:r>
            <a:r>
              <a:rPr lang="et-EE" dirty="0"/>
              <a:t>kuni </a:t>
            </a:r>
            <a:r>
              <a:rPr lang="et-EE" b="1" dirty="0"/>
              <a:t>13. mai </a:t>
            </a:r>
            <a:r>
              <a:rPr lang="et-EE" dirty="0"/>
              <a:t>2019</a:t>
            </a:r>
          </a:p>
          <a:p>
            <a:endParaRPr lang="en-US" dirty="0"/>
          </a:p>
        </p:txBody>
      </p:sp>
    </p:spTree>
    <p:extLst>
      <p:ext uri="{BB962C8B-B14F-4D97-AF65-F5344CB8AC3E}">
        <p14:creationId xmlns:p14="http://schemas.microsoft.com/office/powerpoint/2010/main" val="28683813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648021"/>
          </a:xfrm>
        </p:spPr>
        <p:txBody>
          <a:bodyPr/>
          <a:lstStyle/>
          <a:p>
            <a:r>
              <a:rPr lang="et-EE" altLang="et-EE" dirty="0"/>
              <a:t>Abikõlblikud kulud</a:t>
            </a:r>
            <a:endParaRPr lang="et-EE" dirty="0"/>
          </a:p>
        </p:txBody>
      </p:sp>
      <p:sp>
        <p:nvSpPr>
          <p:cNvPr id="3" name="Content Placeholder 2"/>
          <p:cNvSpPr>
            <a:spLocks noGrp="1"/>
          </p:cNvSpPr>
          <p:nvPr>
            <p:ph idx="1"/>
          </p:nvPr>
        </p:nvSpPr>
        <p:spPr>
          <a:xfrm>
            <a:off x="503239" y="1404045"/>
            <a:ext cx="7920000" cy="4877693"/>
          </a:xfrm>
        </p:spPr>
        <p:txBody>
          <a:bodyPr/>
          <a:lstStyle/>
          <a:p>
            <a:pPr marL="457200" indent="-457200">
              <a:buFont typeface="Wingdings" panose="05000000000000000000" pitchFamily="2" charset="2"/>
              <a:buChar char="Ø"/>
            </a:pPr>
            <a:r>
              <a:rPr lang="et-EE" sz="2800" dirty="0"/>
              <a:t>Abikõlblikud on ainult need kulud, mis on tehtud projekti perioodi jooksul, välja arvatud lõike 2 punktis 9, lõike 3 punktis 6, lõike 4 punktis 3 ja lõike 5 punktis 3 nimetatud tõendatavad kulud </a:t>
            </a:r>
            <a:r>
              <a:rPr lang="et-EE" sz="2800" b="1" dirty="0"/>
              <a:t>uuringud, projekteerimine, riigilõivud, notaritasud, teostusjoonised)</a:t>
            </a:r>
            <a:r>
              <a:rPr lang="et-EE" sz="2800" dirty="0"/>
              <a:t>, mis ei või olla tehtud varem kui viis aastat enne taotluse esitamist ning lõike 2 punktis 8 nimetatud tõendatavad kulud (</a:t>
            </a:r>
            <a:r>
              <a:rPr lang="et-EE" sz="2800" b="1" dirty="0"/>
              <a:t>vee kvaliteedi analüüside kulu</a:t>
            </a:r>
            <a:r>
              <a:rPr lang="et-EE" sz="2800" dirty="0"/>
              <a:t>), mis ei või olla tehtud varem kui kaks aastat enne taotluse esitamist (§ 7 lg 6)</a:t>
            </a:r>
          </a:p>
          <a:p>
            <a:endParaRPr lang="et-EE" dirty="0"/>
          </a:p>
        </p:txBody>
      </p:sp>
    </p:spTree>
    <p:extLst>
      <p:ext uri="{BB962C8B-B14F-4D97-AF65-F5344CB8AC3E}">
        <p14:creationId xmlns:p14="http://schemas.microsoft.com/office/powerpoint/2010/main" val="4204274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323926"/>
            <a:ext cx="7920000" cy="648071"/>
          </a:xfrm>
        </p:spPr>
        <p:txBody>
          <a:bodyPr/>
          <a:lstStyle/>
          <a:p>
            <a:r>
              <a:rPr lang="et-EE" altLang="et-EE" dirty="0"/>
              <a:t>Abikõlblikud kulud</a:t>
            </a:r>
            <a:endParaRPr lang="et-EE" dirty="0"/>
          </a:p>
        </p:txBody>
      </p:sp>
      <p:sp>
        <p:nvSpPr>
          <p:cNvPr id="3" name="Content Placeholder 2"/>
          <p:cNvSpPr>
            <a:spLocks noGrp="1"/>
          </p:cNvSpPr>
          <p:nvPr>
            <p:ph idx="1"/>
          </p:nvPr>
        </p:nvSpPr>
        <p:spPr>
          <a:xfrm>
            <a:off x="503239" y="1044005"/>
            <a:ext cx="7920000" cy="5544616"/>
          </a:xfrm>
        </p:spPr>
        <p:txBody>
          <a:bodyPr/>
          <a:lstStyle/>
          <a:p>
            <a:pPr marL="342900" indent="-342900">
              <a:buFont typeface="Wingdings" panose="05000000000000000000" pitchFamily="2" charset="2"/>
              <a:buChar char="Ø"/>
            </a:pPr>
            <a:r>
              <a:rPr lang="et-EE" sz="2000" dirty="0"/>
              <a:t>Programmi raames on abikõlblikud ainult need kulud, mis tehakse </a:t>
            </a:r>
            <a:r>
              <a:rPr lang="et-EE" sz="2000" b="1" dirty="0" err="1"/>
              <a:t>hajaasustusega</a:t>
            </a:r>
            <a:r>
              <a:rPr lang="et-EE" sz="2000" b="1" dirty="0"/>
              <a:t> piirkonnas</a:t>
            </a:r>
            <a:r>
              <a:rPr lang="et-EE" sz="2000" dirty="0"/>
              <a:t>, mis on toetatavate tegevustega otseselt seotud ja mis on vajalikud § 5 lõikes 2 nimetatud tulemuse saavutamiseks. </a:t>
            </a:r>
          </a:p>
          <a:p>
            <a:pPr marL="342900" indent="-342900">
              <a:buFont typeface="Wingdings" panose="05000000000000000000" pitchFamily="2" charset="2"/>
              <a:buChar char="Ø"/>
            </a:pPr>
            <a:r>
              <a:rPr lang="et-EE" sz="2000" dirty="0"/>
              <a:t>Juhul, kui töö tegijale on seatud erinõudeid, on kulud abikõlblikud, kui töö on teinud vastavat õigust omav ettevõtja. </a:t>
            </a:r>
          </a:p>
          <a:p>
            <a:pPr marL="342900" indent="-342900">
              <a:buFont typeface="Wingdings" panose="05000000000000000000" pitchFamily="2" charset="2"/>
              <a:buChar char="Ø"/>
            </a:pPr>
            <a:r>
              <a:rPr lang="et-EE" sz="2000" dirty="0"/>
              <a:t>Lõike 2 punktis 5 (</a:t>
            </a:r>
            <a:r>
              <a:rPr lang="et-EE" sz="2000" b="1" dirty="0"/>
              <a:t>ühisveevärgiga liitumisega seonduvad kulud</a:t>
            </a:r>
            <a:r>
              <a:rPr lang="et-EE" sz="2000" dirty="0"/>
              <a:t>)  ja lõike 3 punktis 3 nimetatud kulud (</a:t>
            </a:r>
            <a:r>
              <a:rPr lang="et-EE" sz="2000" b="1" dirty="0"/>
              <a:t>ühiskanalisatsiooniga liitumisega seonduvad kulud</a:t>
            </a:r>
            <a:r>
              <a:rPr lang="et-EE" sz="2000" dirty="0"/>
              <a:t>) on abikõlblikud ka väljaspool </a:t>
            </a:r>
            <a:r>
              <a:rPr lang="et-EE" sz="2000" dirty="0" err="1"/>
              <a:t>hajaasustusega</a:t>
            </a:r>
            <a:r>
              <a:rPr lang="et-EE" sz="2000" dirty="0"/>
              <a:t> piirkonda, seda ulatuses, mis on vajalik ühenduse rajamiseks majapidamise ja sellele </a:t>
            </a:r>
            <a:r>
              <a:rPr lang="et-EE" sz="2000" b="1" dirty="0"/>
              <a:t>lähima ühisveevärgi ja -kanalisatsiooniga liitumispunkti vahel. </a:t>
            </a:r>
          </a:p>
          <a:p>
            <a:pPr marL="285750" indent="-285750">
              <a:buFont typeface="Arial" panose="020B0604020202020204" pitchFamily="34" charset="0"/>
              <a:buChar char="•"/>
            </a:pPr>
            <a:r>
              <a:rPr lang="et-EE" sz="1600" i="1" dirty="0">
                <a:solidFill>
                  <a:srgbClr val="FF0000"/>
                </a:solidFill>
              </a:rPr>
              <a:t>Erandina on ühisveevärgi ja -kanalisatsiooniga liitumisega seotud kulud abikõlblikud ka väljaspool </a:t>
            </a:r>
            <a:r>
              <a:rPr lang="et-EE" sz="1600" i="1" dirty="0" err="1">
                <a:solidFill>
                  <a:srgbClr val="FF0000"/>
                </a:solidFill>
              </a:rPr>
              <a:t>hajaasustusega</a:t>
            </a:r>
            <a:r>
              <a:rPr lang="et-EE" sz="1600" i="1" dirty="0">
                <a:solidFill>
                  <a:srgbClr val="FF0000"/>
                </a:solidFill>
              </a:rPr>
              <a:t> piirkonda, ulatuses, mis on vajalik ühenduse rajamiseks majapidamise ja sellele lähima ühisveevärgi ja ühiskanalisatsiooni liitumispunkti vahel. Erand on loodud põhjusel, et teatud juhtudel on </a:t>
            </a:r>
            <a:r>
              <a:rPr lang="et-EE" sz="1600" i="1" dirty="0" err="1">
                <a:solidFill>
                  <a:srgbClr val="FF0000"/>
                </a:solidFill>
              </a:rPr>
              <a:t>hajaasustuses</a:t>
            </a:r>
            <a:r>
              <a:rPr lang="et-EE" sz="1600" i="1" dirty="0">
                <a:solidFill>
                  <a:srgbClr val="FF0000"/>
                </a:solidFill>
              </a:rPr>
              <a:t> asuva majapidamise jaoks majanduslikult soodsaim lahendus nõuetekohase joogivee kättesaadavuse tagamiseks või tekkiva reovee nõuetekohaseks kanaliseerimiseks liitumine ühisveevärgi või –kanalisatsiooniga.</a:t>
            </a:r>
            <a:endParaRPr lang="et-EE" sz="1600" b="1" i="1" dirty="0">
              <a:solidFill>
                <a:srgbClr val="FF0000"/>
              </a:solidFill>
            </a:endParaRPr>
          </a:p>
          <a:p>
            <a:endParaRPr lang="et-EE" dirty="0"/>
          </a:p>
        </p:txBody>
      </p:sp>
    </p:spTree>
    <p:extLst>
      <p:ext uri="{BB962C8B-B14F-4D97-AF65-F5344CB8AC3E}">
        <p14:creationId xmlns:p14="http://schemas.microsoft.com/office/powerpoint/2010/main" val="490119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323926"/>
            <a:ext cx="7920000" cy="576063"/>
          </a:xfrm>
        </p:spPr>
        <p:txBody>
          <a:bodyPr/>
          <a:lstStyle/>
          <a:p>
            <a:r>
              <a:rPr lang="et-EE" dirty="0"/>
              <a:t>Taotluse esitamine</a:t>
            </a:r>
          </a:p>
        </p:txBody>
      </p:sp>
      <p:sp>
        <p:nvSpPr>
          <p:cNvPr id="3" name="Content Placeholder 2"/>
          <p:cNvSpPr>
            <a:spLocks noGrp="1"/>
          </p:cNvSpPr>
          <p:nvPr>
            <p:ph idx="1"/>
          </p:nvPr>
        </p:nvSpPr>
        <p:spPr>
          <a:xfrm>
            <a:off x="503239" y="899989"/>
            <a:ext cx="7920000" cy="5760640"/>
          </a:xfrm>
        </p:spPr>
        <p:txBody>
          <a:bodyPr/>
          <a:lstStyle/>
          <a:p>
            <a:pPr marL="342900" indent="-342900">
              <a:buFont typeface="Wingdings" panose="05000000000000000000" pitchFamily="2" charset="2"/>
              <a:buChar char="Ø"/>
            </a:pPr>
            <a:r>
              <a:rPr lang="et-EE" sz="2400" dirty="0"/>
              <a:t>Taotlus koosneb taotlusvormist ja järgmistest kohustuslikest dokumentidest:</a:t>
            </a:r>
          </a:p>
          <a:p>
            <a:pPr marL="342900" indent="-342900">
              <a:buFont typeface="Wingdings" panose="05000000000000000000" pitchFamily="2" charset="2"/>
              <a:buChar char="Ø"/>
            </a:pPr>
            <a:r>
              <a:rPr lang="et-EE" sz="2400" b="1" dirty="0">
                <a:solidFill>
                  <a:srgbClr val="7030A0"/>
                </a:solidFill>
              </a:rPr>
              <a:t>Iga valdkonna kohta on vajalik esitada eraldi taotlus</a:t>
            </a:r>
            <a:r>
              <a:rPr lang="et-EE" sz="2400" dirty="0">
                <a:solidFill>
                  <a:srgbClr val="7030A0"/>
                </a:solidFill>
              </a:rPr>
              <a:t> </a:t>
            </a:r>
            <a:r>
              <a:rPr lang="et-EE" sz="2400" dirty="0"/>
              <a:t>(vesi, kanal, juurdepääsutee, autonoomne elektrisüsteem)</a:t>
            </a:r>
          </a:p>
          <a:p>
            <a:pPr marL="342900" indent="-342900">
              <a:buFont typeface="Arial" panose="020B0604020202020204" pitchFamily="34" charset="0"/>
              <a:buChar char="•"/>
            </a:pPr>
            <a:r>
              <a:rPr lang="et-EE" sz="2400" dirty="0"/>
              <a:t>vormikohane projekti </a:t>
            </a:r>
            <a:r>
              <a:rPr lang="et-EE" sz="2400" b="1" dirty="0"/>
              <a:t>eelarve;</a:t>
            </a:r>
            <a:r>
              <a:rPr lang="et-EE" sz="2400" dirty="0"/>
              <a:t> </a:t>
            </a:r>
          </a:p>
          <a:p>
            <a:pPr marL="342900" indent="-342900">
              <a:buFont typeface="Arial" panose="020B0604020202020204" pitchFamily="34" charset="0"/>
              <a:buChar char="•"/>
            </a:pPr>
            <a:r>
              <a:rPr lang="et-EE" sz="2400" dirty="0"/>
              <a:t>vormikohane projekti </a:t>
            </a:r>
            <a:r>
              <a:rPr lang="et-EE" sz="2400" b="1" dirty="0"/>
              <a:t>tegevuste kirjeldus </a:t>
            </a:r>
            <a:r>
              <a:rPr lang="et-EE" sz="2400" dirty="0"/>
              <a:t>sõltuvalt projekti </a:t>
            </a:r>
            <a:r>
              <a:rPr lang="et-EE" sz="2400" b="1" dirty="0"/>
              <a:t>valdkonnas</a:t>
            </a:r>
            <a:r>
              <a:rPr lang="et-EE" sz="2400" dirty="0"/>
              <a:t>t; </a:t>
            </a:r>
          </a:p>
          <a:p>
            <a:pPr marL="342900" indent="-342900">
              <a:buFont typeface="Arial" panose="020B0604020202020204" pitchFamily="34" charset="0"/>
              <a:buChar char="•"/>
            </a:pPr>
            <a:r>
              <a:rPr lang="fi-FI" sz="2400" dirty="0"/>
              <a:t>oma-ja </a:t>
            </a:r>
            <a:r>
              <a:rPr lang="fi-FI" sz="2400" dirty="0" err="1"/>
              <a:t>kaasfinantseeringut</a:t>
            </a:r>
            <a:r>
              <a:rPr lang="fi-FI" sz="2400" dirty="0"/>
              <a:t> </a:t>
            </a:r>
            <a:r>
              <a:rPr lang="fi-FI" sz="2400" dirty="0" err="1"/>
              <a:t>tõendav</a:t>
            </a:r>
            <a:r>
              <a:rPr lang="fi-FI" sz="2400" dirty="0"/>
              <a:t> </a:t>
            </a:r>
            <a:r>
              <a:rPr lang="fi-FI" sz="2400" b="1" dirty="0" err="1"/>
              <a:t>garantiikiri</a:t>
            </a:r>
            <a:r>
              <a:rPr lang="fi-FI" sz="2400" b="1" dirty="0" smtClean="0"/>
              <a:t>;</a:t>
            </a:r>
            <a:endParaRPr lang="et-EE" sz="2400" b="1" dirty="0" smtClean="0"/>
          </a:p>
          <a:p>
            <a:pPr marL="342900" indent="-342900">
              <a:buFont typeface="Arial" panose="020B0604020202020204" pitchFamily="34" charset="0"/>
              <a:buChar char="•"/>
            </a:pPr>
            <a:r>
              <a:rPr lang="et-EE" sz="2400" b="1" dirty="0"/>
              <a:t>kaks võrreldavat hinnapakkumust</a:t>
            </a:r>
            <a:r>
              <a:rPr lang="et-EE" sz="2400" dirty="0"/>
              <a:t>. Kui võrreldavate hinnapakkumuste esitamine ei ole võimalik, tuleb esitada sellekohased põhjendused ja hinnakalkulatsioonid</a:t>
            </a:r>
            <a:r>
              <a:rPr lang="et-EE" sz="2400" dirty="0" smtClean="0"/>
              <a:t>;</a:t>
            </a:r>
            <a:endParaRPr lang="et-EE" sz="2400" dirty="0">
              <a:solidFill>
                <a:srgbClr val="7030A0"/>
              </a:solidFill>
            </a:endParaRPr>
          </a:p>
          <a:p>
            <a:endParaRPr lang="et-EE" dirty="0"/>
          </a:p>
        </p:txBody>
      </p:sp>
    </p:spTree>
    <p:extLst>
      <p:ext uri="{BB962C8B-B14F-4D97-AF65-F5344CB8AC3E}">
        <p14:creationId xmlns:p14="http://schemas.microsoft.com/office/powerpoint/2010/main" val="156857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576013"/>
          </a:xfrm>
        </p:spPr>
        <p:txBody>
          <a:bodyPr/>
          <a:lstStyle/>
          <a:p>
            <a:r>
              <a:rPr lang="et-EE" dirty="0"/>
              <a:t>Taotluse esitamine</a:t>
            </a:r>
          </a:p>
        </p:txBody>
      </p:sp>
      <p:sp>
        <p:nvSpPr>
          <p:cNvPr id="3" name="Content Placeholder 2"/>
          <p:cNvSpPr>
            <a:spLocks noGrp="1"/>
          </p:cNvSpPr>
          <p:nvPr>
            <p:ph idx="1"/>
          </p:nvPr>
        </p:nvSpPr>
        <p:spPr>
          <a:xfrm>
            <a:off x="503239" y="1116013"/>
            <a:ext cx="7920000" cy="5472608"/>
          </a:xfrm>
        </p:spPr>
        <p:txBody>
          <a:bodyPr/>
          <a:lstStyle/>
          <a:p>
            <a:pPr marL="342900" indent="-342900">
              <a:buFont typeface="Arial" panose="020B0604020202020204" pitchFamily="34" charset="0"/>
              <a:buChar char="•"/>
            </a:pPr>
            <a:r>
              <a:rPr lang="et-EE" sz="2400" dirty="0"/>
              <a:t>vastavalt projekti tegevustele ehitusluba, ehitusteatis või § 6 lõikes 6 nimetatud keskkonnaministri 9. juuli 2015. a määruse nr 43 § 3 kohane kooskõlastus </a:t>
            </a:r>
            <a:r>
              <a:rPr lang="et-EE" sz="2400" dirty="0">
                <a:solidFill>
                  <a:srgbClr val="7030A0"/>
                </a:solidFill>
              </a:rPr>
              <a:t>(võib esitada ka pärast § 11 lõikes 14 nimetatud taotluse tingimusliku rahuldamise otsuse tegemist) </a:t>
            </a:r>
            <a:endParaRPr lang="et-EE" sz="2400" dirty="0" smtClean="0"/>
          </a:p>
          <a:p>
            <a:pPr marL="342900" indent="-342900">
              <a:buFont typeface="Arial" panose="020B0604020202020204" pitchFamily="34" charset="0"/>
              <a:buChar char="•"/>
            </a:pPr>
            <a:r>
              <a:rPr lang="et-EE" sz="2400" dirty="0" smtClean="0"/>
              <a:t>veevarustussüsteemide </a:t>
            </a:r>
            <a:r>
              <a:rPr lang="et-EE" sz="2400" dirty="0"/>
              <a:t>valdkonna projekti puhul joogivee </a:t>
            </a:r>
            <a:r>
              <a:rPr lang="et-EE" sz="2400" b="1" dirty="0"/>
              <a:t>kvaliteeti tõendav analüüs ulatuses, mida peab vajalikuks Terviseamet</a:t>
            </a:r>
            <a:r>
              <a:rPr lang="et-EE" sz="2400" dirty="0"/>
              <a:t>, kui projekti eesmärk on hetkel kasutatavast veevarustussüsteemist saadava joogivee </a:t>
            </a:r>
            <a:r>
              <a:rPr lang="et-EE" sz="2400" u="sng" dirty="0"/>
              <a:t>kvaliteedi parandamine, veetorustiku rajamine olemasolevast kaevust või sinna pumba paigaldamine või olemasoleva kaevu asemele uue rajamine põhjusel, et olemasoleva kaevu vee kvaliteet ei vasta joogivee nõuetele</a:t>
            </a:r>
            <a:r>
              <a:rPr lang="et-EE" sz="2400" dirty="0"/>
              <a:t>;</a:t>
            </a:r>
          </a:p>
          <a:p>
            <a:endParaRPr lang="et-EE" dirty="0"/>
          </a:p>
        </p:txBody>
      </p:sp>
    </p:spTree>
    <p:extLst>
      <p:ext uri="{BB962C8B-B14F-4D97-AF65-F5344CB8AC3E}">
        <p14:creationId xmlns:p14="http://schemas.microsoft.com/office/powerpoint/2010/main" val="1854079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251918"/>
            <a:ext cx="7920000" cy="504055"/>
          </a:xfrm>
        </p:spPr>
        <p:txBody>
          <a:bodyPr/>
          <a:lstStyle/>
          <a:p>
            <a:r>
              <a:rPr lang="et-EE" dirty="0"/>
              <a:t>Taotluse esitamine</a:t>
            </a:r>
          </a:p>
        </p:txBody>
      </p:sp>
      <p:sp>
        <p:nvSpPr>
          <p:cNvPr id="3" name="Content Placeholder 2"/>
          <p:cNvSpPr>
            <a:spLocks noGrp="1"/>
          </p:cNvSpPr>
          <p:nvPr>
            <p:ph idx="1"/>
          </p:nvPr>
        </p:nvSpPr>
        <p:spPr>
          <a:xfrm>
            <a:off x="503237" y="755973"/>
            <a:ext cx="7920000" cy="5976664"/>
          </a:xfrm>
        </p:spPr>
        <p:txBody>
          <a:bodyPr/>
          <a:lstStyle/>
          <a:p>
            <a:pPr marL="342900" indent="-342900">
              <a:buFont typeface="Arial" panose="020B0604020202020204" pitchFamily="34" charset="0"/>
              <a:buChar char="•"/>
            </a:pPr>
            <a:r>
              <a:rPr lang="et-EE" sz="2400" dirty="0" smtClean="0"/>
              <a:t>veevarustussüsteemide </a:t>
            </a:r>
            <a:r>
              <a:rPr lang="et-EE" sz="2400" dirty="0"/>
              <a:t>valdkonna projekti korral, kui projekti elluviimist rahastavad lisaks taotlejale ka kaastaotlejad, kaastaotlejatega sõlmitud notariaalne tähtajatu veekasutuskord </a:t>
            </a:r>
            <a:r>
              <a:rPr lang="et-EE" sz="2400" dirty="0">
                <a:solidFill>
                  <a:srgbClr val="7030A0"/>
                </a:solidFill>
              </a:rPr>
              <a:t>(võib esitada ka pärast § 11 lõikes 14 nimetatud taotluse tingimusliku rahuldamise otsuse tegemist) </a:t>
            </a:r>
          </a:p>
          <a:p>
            <a:pPr marL="342900" indent="-342900">
              <a:buFont typeface="Arial" panose="020B0604020202020204" pitchFamily="34" charset="0"/>
              <a:buChar char="•"/>
            </a:pPr>
            <a:r>
              <a:rPr lang="et-EE" sz="2400" b="1" dirty="0" smtClean="0"/>
              <a:t>notariaalne </a:t>
            </a:r>
            <a:r>
              <a:rPr lang="et-EE" sz="2400" b="1" dirty="0"/>
              <a:t>kokkulepe reaalservituudi seadmiseks</a:t>
            </a:r>
            <a:r>
              <a:rPr lang="et-EE" sz="2400" dirty="0"/>
              <a:t>, mille kohaselt kinnistu omanik on kohustatud taluma tema kinnistut läbivat veevarustus-, kanalisatsiooni-või autonoomset elektrisüsteemi või juurdepääsuteed, kui rajatav või parendatav juurdepääsutee, veevarustus-, kanalisatsiooni-või autonoomne elektrisüsteem läbib mitut kinnistut </a:t>
            </a:r>
            <a:r>
              <a:rPr lang="et-EE" sz="2400" dirty="0">
                <a:solidFill>
                  <a:srgbClr val="7030A0"/>
                </a:solidFill>
              </a:rPr>
              <a:t>(võib esitada ka pärast § 11 lõikes 14 nimetatud taotluse tingimusliku rahuldamise otsuse tegemist) </a:t>
            </a:r>
          </a:p>
          <a:p>
            <a:pPr marL="342900" indent="-342900">
              <a:buFont typeface="Arial" panose="020B0604020202020204" pitchFamily="34" charset="0"/>
              <a:buChar char="•"/>
            </a:pPr>
            <a:r>
              <a:rPr lang="et-EE" sz="1800" dirty="0"/>
              <a:t>korterelamute puhul § 6 lõikes 3 nimetatud teiste korteriomanike kirjalik nõusolek. </a:t>
            </a:r>
          </a:p>
          <a:p>
            <a:endParaRPr lang="et-EE" dirty="0"/>
          </a:p>
        </p:txBody>
      </p:sp>
    </p:spTree>
    <p:extLst>
      <p:ext uri="{BB962C8B-B14F-4D97-AF65-F5344CB8AC3E}">
        <p14:creationId xmlns:p14="http://schemas.microsoft.com/office/powerpoint/2010/main" val="2681077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251918"/>
            <a:ext cx="7920000" cy="720080"/>
          </a:xfrm>
        </p:spPr>
        <p:txBody>
          <a:bodyPr/>
          <a:lstStyle/>
          <a:p>
            <a:r>
              <a:rPr lang="et-EE" altLang="et-EE" dirty="0"/>
              <a:t>Taotluste menetlemine ja hindamine </a:t>
            </a:r>
            <a:endParaRPr lang="et-EE" dirty="0"/>
          </a:p>
        </p:txBody>
      </p:sp>
      <p:sp>
        <p:nvSpPr>
          <p:cNvPr id="3" name="Content Placeholder 2"/>
          <p:cNvSpPr>
            <a:spLocks noGrp="1"/>
          </p:cNvSpPr>
          <p:nvPr>
            <p:ph idx="1"/>
          </p:nvPr>
        </p:nvSpPr>
        <p:spPr>
          <a:xfrm>
            <a:off x="503239" y="1044005"/>
            <a:ext cx="7920000" cy="5237733"/>
          </a:xfrm>
        </p:spPr>
        <p:txBody>
          <a:bodyPr/>
          <a:lstStyle/>
          <a:p>
            <a:pPr marL="342900" indent="-342900">
              <a:buFont typeface="Wingdings" panose="05000000000000000000" pitchFamily="2" charset="2"/>
              <a:buChar char="Ø"/>
            </a:pPr>
            <a:r>
              <a:rPr lang="fi-FI" altLang="et-EE" sz="2400" dirty="0" err="1"/>
              <a:t>Taotlus</a:t>
            </a:r>
            <a:r>
              <a:rPr lang="fi-FI" altLang="et-EE" sz="2400" dirty="0"/>
              <a:t> </a:t>
            </a:r>
            <a:r>
              <a:rPr lang="fi-FI" altLang="et-EE" sz="2400" dirty="0" err="1"/>
              <a:t>esitatakse</a:t>
            </a:r>
            <a:r>
              <a:rPr lang="fi-FI" altLang="et-EE" sz="2400" dirty="0"/>
              <a:t> </a:t>
            </a:r>
            <a:r>
              <a:rPr lang="fi-FI" altLang="et-EE" sz="2400" dirty="0" err="1"/>
              <a:t>allkirjastatuna</a:t>
            </a:r>
            <a:r>
              <a:rPr lang="fi-FI" altLang="et-EE" sz="2400" dirty="0"/>
              <a:t> </a:t>
            </a:r>
            <a:r>
              <a:rPr lang="fi-FI" altLang="et-EE" sz="2400" dirty="0" err="1"/>
              <a:t>paberil</a:t>
            </a:r>
            <a:r>
              <a:rPr lang="fi-FI" altLang="et-EE" sz="2400" dirty="0"/>
              <a:t> </a:t>
            </a:r>
            <a:r>
              <a:rPr lang="fi-FI" altLang="et-EE" sz="2400" dirty="0" err="1"/>
              <a:t>või</a:t>
            </a:r>
            <a:r>
              <a:rPr lang="fi-FI" altLang="et-EE" sz="2400" dirty="0"/>
              <a:t> </a:t>
            </a:r>
            <a:r>
              <a:rPr lang="fi-FI" altLang="et-EE" sz="2400" dirty="0" err="1"/>
              <a:t>digitaalselt</a:t>
            </a:r>
            <a:r>
              <a:rPr lang="fi-FI" altLang="et-EE" sz="2400" dirty="0"/>
              <a:t>. </a:t>
            </a:r>
            <a:endParaRPr lang="et-EE" altLang="et-EE" sz="2400" dirty="0"/>
          </a:p>
          <a:p>
            <a:pPr marL="342900" indent="-342900">
              <a:buFont typeface="Wingdings" panose="05000000000000000000" pitchFamily="2" charset="2"/>
              <a:buChar char="Ø"/>
            </a:pPr>
            <a:r>
              <a:rPr lang="et-EE" altLang="et-EE" sz="2400" dirty="0"/>
              <a:t>Taotluste menetlemise tähtaeg on maksimaalselt </a:t>
            </a:r>
            <a:r>
              <a:rPr lang="et-EE" altLang="et-EE" sz="2400" b="1" dirty="0"/>
              <a:t>60 tööpäeva </a:t>
            </a:r>
            <a:r>
              <a:rPr lang="et-EE" altLang="et-EE" sz="2400" dirty="0"/>
              <a:t>taotluste esitamise tähtpäevast arvates kuni otsuse langetamiseni. </a:t>
            </a:r>
          </a:p>
          <a:p>
            <a:pPr marL="342900" indent="-342900">
              <a:buFont typeface="Wingdings" panose="05000000000000000000" pitchFamily="2" charset="2"/>
              <a:buChar char="Ø"/>
            </a:pPr>
            <a:r>
              <a:rPr lang="fi-FI" altLang="et-EE" sz="2400" dirty="0" err="1"/>
              <a:t>Taotluse</a:t>
            </a:r>
            <a:r>
              <a:rPr lang="fi-FI" altLang="et-EE" sz="2400" dirty="0"/>
              <a:t> </a:t>
            </a:r>
            <a:r>
              <a:rPr lang="fi-FI" altLang="et-EE" sz="2400" dirty="0" err="1"/>
              <a:t>vastavuse</a:t>
            </a:r>
            <a:r>
              <a:rPr lang="fi-FI" altLang="et-EE" sz="2400" dirty="0"/>
              <a:t> </a:t>
            </a:r>
            <a:r>
              <a:rPr lang="fi-FI" altLang="et-EE" sz="2400" dirty="0" err="1"/>
              <a:t>kontrollimisel</a:t>
            </a:r>
            <a:r>
              <a:rPr lang="fi-FI" altLang="et-EE" sz="2400" dirty="0"/>
              <a:t> </a:t>
            </a:r>
            <a:r>
              <a:rPr lang="fi-FI" altLang="et-EE" sz="2400" dirty="0" err="1"/>
              <a:t>täidetakse</a:t>
            </a:r>
            <a:r>
              <a:rPr lang="fi-FI" altLang="et-EE" sz="2400" dirty="0"/>
              <a:t> </a:t>
            </a:r>
            <a:r>
              <a:rPr lang="fi-FI" altLang="et-EE" sz="2400" dirty="0" err="1"/>
              <a:t>vastav</a:t>
            </a:r>
            <a:r>
              <a:rPr lang="fi-FI" altLang="et-EE" sz="2400" dirty="0"/>
              <a:t> </a:t>
            </a:r>
            <a:r>
              <a:rPr lang="fi-FI" altLang="et-EE" sz="2400" dirty="0" err="1"/>
              <a:t>kontroll-leht</a:t>
            </a:r>
            <a:r>
              <a:rPr lang="fi-FI" altLang="et-EE" sz="2400" dirty="0"/>
              <a:t> </a:t>
            </a:r>
          </a:p>
          <a:p>
            <a:pPr marL="342900" indent="-342900">
              <a:buFont typeface="Wingdings" panose="05000000000000000000" pitchFamily="2" charset="2"/>
              <a:buChar char="Ø"/>
            </a:pPr>
            <a:r>
              <a:rPr lang="et-EE" altLang="et-EE" sz="2400" dirty="0"/>
              <a:t>Kui taotluse ja taotleja vastavuse kontrollimisel avastatakse ebatäpsusi, teavitatakse sellest viivitamatult taotlejat ja määratakse tähtaeg puuduste kõrvaldamiseks. Tähtaeg puuduste kõrvaldamiseks on üldjuhul </a:t>
            </a:r>
            <a:r>
              <a:rPr lang="et-EE" altLang="et-EE" sz="2400" b="1" dirty="0"/>
              <a:t>10 tööpäeva</a:t>
            </a:r>
            <a:r>
              <a:rPr lang="et-EE" altLang="et-EE" sz="2400" dirty="0"/>
              <a:t>. </a:t>
            </a:r>
          </a:p>
          <a:p>
            <a:endParaRPr lang="et-EE" dirty="0"/>
          </a:p>
        </p:txBody>
      </p:sp>
    </p:spTree>
    <p:extLst>
      <p:ext uri="{BB962C8B-B14F-4D97-AF65-F5344CB8AC3E}">
        <p14:creationId xmlns:p14="http://schemas.microsoft.com/office/powerpoint/2010/main" val="157689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251918"/>
            <a:ext cx="7920000" cy="720080"/>
          </a:xfrm>
        </p:spPr>
        <p:txBody>
          <a:bodyPr/>
          <a:lstStyle/>
          <a:p>
            <a:r>
              <a:rPr lang="et-EE" altLang="et-EE" dirty="0"/>
              <a:t>Taotluste menetlemine ja hindamine</a:t>
            </a:r>
            <a:endParaRPr lang="et-EE" dirty="0"/>
          </a:p>
        </p:txBody>
      </p:sp>
      <p:sp>
        <p:nvSpPr>
          <p:cNvPr id="3" name="Content Placeholder 2"/>
          <p:cNvSpPr>
            <a:spLocks noGrp="1"/>
          </p:cNvSpPr>
          <p:nvPr>
            <p:ph idx="1"/>
          </p:nvPr>
        </p:nvSpPr>
        <p:spPr>
          <a:xfrm>
            <a:off x="503239" y="1044005"/>
            <a:ext cx="7920000" cy="5237733"/>
          </a:xfrm>
        </p:spPr>
        <p:txBody>
          <a:bodyPr/>
          <a:lstStyle/>
          <a:p>
            <a:pPr marL="285750" indent="-285750">
              <a:buFont typeface="Wingdings" panose="05000000000000000000" pitchFamily="2" charset="2"/>
              <a:buChar char="Ø"/>
            </a:pPr>
            <a:r>
              <a:rPr lang="et-EE" sz="2000" dirty="0"/>
              <a:t>Enne taotluse hindamist on komisjoni liikmetel või kohaliku omavalitsuse esindajatel </a:t>
            </a:r>
            <a:r>
              <a:rPr lang="et-EE" sz="2000" dirty="0">
                <a:solidFill>
                  <a:srgbClr val="7030A0"/>
                </a:solidFill>
              </a:rPr>
              <a:t>õigus tutvuda </a:t>
            </a:r>
            <a:r>
              <a:rPr lang="et-EE" sz="2000" dirty="0"/>
              <a:t>kohapeal nõuetele vastava taotluse esitanud taotleja ja kaastaotlejate majapidamise olukorraga ja kitsaskohtadega, mida soovitakse projektiga lahendada. Objektide kohapealse külastuse kuupäevad tuleb kajastada hindamise protokollis. </a:t>
            </a:r>
          </a:p>
          <a:p>
            <a:pPr marL="342900" lvl="1" indent="-342900">
              <a:buFont typeface="Wingdings" panose="05000000000000000000" pitchFamily="2" charset="2"/>
              <a:buChar char="Ø"/>
            </a:pPr>
            <a:r>
              <a:rPr lang="et-EE" altLang="et-EE" sz="1800" dirty="0"/>
              <a:t>Komisjon hindab vastavaks tunnistatud taotlusi lõikes 5 nimetatud hindamisjuhendi alusel, täites vastava hindamistabeli ning võttes arvesse järgmisi kriteeriume:</a:t>
            </a:r>
          </a:p>
          <a:p>
            <a:pPr marL="342900" lvl="1" indent="-342900">
              <a:buFont typeface="Arial" panose="020B0604020202020204" pitchFamily="34" charset="0"/>
              <a:buChar char="•"/>
            </a:pPr>
            <a:r>
              <a:rPr lang="et-EE" altLang="et-EE" sz="1800" dirty="0" smtClean="0"/>
              <a:t>investeeringu </a:t>
            </a:r>
            <a:r>
              <a:rPr lang="et-EE" altLang="et-EE" sz="1800" dirty="0"/>
              <a:t>vajalikkus ning tegevuste ja kulude põhjendatus;</a:t>
            </a:r>
          </a:p>
          <a:p>
            <a:pPr marL="285750" indent="-285750">
              <a:buFont typeface="Arial" panose="020B0604020202020204" pitchFamily="34" charset="0"/>
              <a:buChar char="•"/>
            </a:pPr>
            <a:r>
              <a:rPr lang="et-EE" sz="1800" dirty="0" smtClean="0"/>
              <a:t>kuni </a:t>
            </a:r>
            <a:r>
              <a:rPr lang="et-EE" sz="1800" dirty="0"/>
              <a:t>18-aastaste (k.a) majapidamises elavate isikute arv ning kohaliku omavalitsuse poolt eelistatud sihtrühmadesse kuuluvate majapidamises elavate isikute arv; </a:t>
            </a:r>
            <a:endParaRPr lang="et-EE" altLang="et-EE" sz="1800" dirty="0">
              <a:solidFill>
                <a:srgbClr val="00B050"/>
              </a:solidFill>
            </a:endParaRPr>
          </a:p>
          <a:p>
            <a:pPr marL="342900" lvl="1" indent="-342900">
              <a:buFont typeface="Arial" panose="020B0604020202020204" pitchFamily="34" charset="0"/>
              <a:buChar char="•"/>
            </a:pPr>
            <a:r>
              <a:rPr lang="et-EE" altLang="et-EE" sz="1800" dirty="0" smtClean="0"/>
              <a:t>taotletava </a:t>
            </a:r>
            <a:r>
              <a:rPr lang="et-EE" altLang="et-EE" sz="1800" dirty="0"/>
              <a:t>toetuse suurus kasusaaja kohta;</a:t>
            </a:r>
          </a:p>
          <a:p>
            <a:pPr marL="342900" lvl="1" indent="-342900">
              <a:buFont typeface="Arial" panose="020B0604020202020204" pitchFamily="34" charset="0"/>
              <a:buChar char="•"/>
            </a:pPr>
            <a:r>
              <a:rPr lang="et-EE" altLang="et-EE" sz="1800" dirty="0" smtClean="0"/>
              <a:t>leibkonna </a:t>
            </a:r>
            <a:r>
              <a:rPr lang="et-EE" altLang="et-EE" sz="1800" dirty="0"/>
              <a:t>jaoks laheneva kitsaskoha olulisus (lähtudes muuhulgas kohaliku omavalitsuse poolt seatud programmist toetatavate valdkondade prioriteetsusest).</a:t>
            </a:r>
          </a:p>
          <a:p>
            <a:endParaRPr lang="et-EE" dirty="0"/>
          </a:p>
        </p:txBody>
      </p:sp>
    </p:spTree>
    <p:extLst>
      <p:ext uri="{BB962C8B-B14F-4D97-AF65-F5344CB8AC3E}">
        <p14:creationId xmlns:p14="http://schemas.microsoft.com/office/powerpoint/2010/main" val="1616227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251918"/>
            <a:ext cx="7920000" cy="648071"/>
          </a:xfrm>
        </p:spPr>
        <p:txBody>
          <a:bodyPr/>
          <a:lstStyle/>
          <a:p>
            <a:r>
              <a:rPr lang="et-EE" dirty="0" smtClean="0"/>
              <a:t>Otsused</a:t>
            </a:r>
            <a:endParaRPr lang="et-EE" dirty="0"/>
          </a:p>
        </p:txBody>
      </p:sp>
      <p:sp>
        <p:nvSpPr>
          <p:cNvPr id="3" name="Content Placeholder 2"/>
          <p:cNvSpPr>
            <a:spLocks noGrp="1"/>
          </p:cNvSpPr>
          <p:nvPr>
            <p:ph idx="1"/>
          </p:nvPr>
        </p:nvSpPr>
        <p:spPr>
          <a:xfrm>
            <a:off x="251297" y="899989"/>
            <a:ext cx="7920000" cy="5381749"/>
          </a:xfrm>
        </p:spPr>
        <p:txBody>
          <a:bodyPr/>
          <a:lstStyle/>
          <a:p>
            <a:pPr marL="342900" indent="-342900">
              <a:buFont typeface="Wingdings" panose="05000000000000000000" pitchFamily="2" charset="2"/>
              <a:buChar char="Ø"/>
            </a:pPr>
            <a:r>
              <a:rPr lang="et-EE" sz="1800" dirty="0"/>
              <a:t>Valla- või linnavalitsus või valla- või linnavolikogu teeb </a:t>
            </a:r>
          </a:p>
          <a:p>
            <a:pPr marL="342900" indent="-342900">
              <a:buFont typeface="Arial" panose="020B0604020202020204" pitchFamily="34" charset="0"/>
              <a:buChar char="•"/>
            </a:pPr>
            <a:r>
              <a:rPr lang="et-EE" sz="1800" b="1" dirty="0"/>
              <a:t>taotluse rahuldamise, </a:t>
            </a:r>
          </a:p>
          <a:p>
            <a:pPr marL="342900" indent="-342900">
              <a:buFont typeface="Arial" panose="020B0604020202020204" pitchFamily="34" charset="0"/>
              <a:buChar char="•"/>
            </a:pPr>
            <a:r>
              <a:rPr lang="et-EE" sz="1800" b="1" dirty="0"/>
              <a:t>osalise rahuldamise, </a:t>
            </a:r>
          </a:p>
          <a:p>
            <a:pPr marL="342900" indent="-342900">
              <a:buFont typeface="Arial" panose="020B0604020202020204" pitchFamily="34" charset="0"/>
              <a:buChar char="•"/>
            </a:pPr>
            <a:r>
              <a:rPr lang="et-EE" sz="1800" b="1" dirty="0"/>
              <a:t>tingimusliku rahuldamise või </a:t>
            </a:r>
          </a:p>
          <a:p>
            <a:pPr marL="342900" indent="-342900">
              <a:buFont typeface="Arial" panose="020B0604020202020204" pitchFamily="34" charset="0"/>
              <a:buChar char="•"/>
            </a:pPr>
            <a:r>
              <a:rPr lang="et-EE" sz="1800" b="1" dirty="0"/>
              <a:t>rahuldamata jätmise otsuse </a:t>
            </a:r>
          </a:p>
          <a:p>
            <a:r>
              <a:rPr lang="et-EE" sz="1800" dirty="0"/>
              <a:t>Taotluse </a:t>
            </a:r>
            <a:r>
              <a:rPr lang="et-EE" sz="1800" dirty="0">
                <a:solidFill>
                  <a:srgbClr val="7030A0"/>
                </a:solidFill>
              </a:rPr>
              <a:t>rahuldamise otsus </a:t>
            </a:r>
            <a:r>
              <a:rPr lang="et-EE" sz="1800" dirty="0"/>
              <a:t>tehakse pingerea alusel hindamise tulemusena positiivse hinde saanud projektidele, mille täielikuks rahastamiseks jätkub toetuse vahendeid</a:t>
            </a:r>
          </a:p>
          <a:p>
            <a:r>
              <a:rPr lang="et-EE" sz="1800" dirty="0"/>
              <a:t>Taotluse </a:t>
            </a:r>
            <a:r>
              <a:rPr lang="et-EE" sz="1800" dirty="0">
                <a:solidFill>
                  <a:srgbClr val="7030A0"/>
                </a:solidFill>
              </a:rPr>
              <a:t>osalise rahuldamise otsuse </a:t>
            </a:r>
            <a:r>
              <a:rPr lang="et-EE" sz="1800" dirty="0"/>
              <a:t>võib teha juhul, kui tegemist on rahastatavate projektide pingereas viimase rahastatava projektiga, mille rahastamiseks jätkub toetusvahendeid osaliselt ning taotleja nõustub projekti elluviimisega osalise rahastamisega. Kui taotleja ei ole nõus taotluse osalise rahuldamise ettepanekuga, tehakse taotluse rahuldamata jätmise otsus. </a:t>
            </a:r>
          </a:p>
          <a:p>
            <a:r>
              <a:rPr lang="et-EE" sz="1800" dirty="0"/>
              <a:t>Taotluse </a:t>
            </a:r>
            <a:r>
              <a:rPr lang="et-EE" sz="1800" dirty="0">
                <a:solidFill>
                  <a:srgbClr val="7030A0"/>
                </a:solidFill>
              </a:rPr>
              <a:t>rahuldamata jätmise otsus </a:t>
            </a:r>
            <a:r>
              <a:rPr lang="et-EE" sz="1800" dirty="0"/>
              <a:t>tehakse nõuetele mittevastavaks tunnistatud projektide puhul, hindamise tulemusena negatiivse hinnangu saanud projektide puhul ning projektide puhul, mille rahastamiseks taotlusvoorus toetusvahendeid ei jätku </a:t>
            </a:r>
          </a:p>
          <a:p>
            <a:endParaRPr lang="et-EE" dirty="0"/>
          </a:p>
        </p:txBody>
      </p:sp>
    </p:spTree>
    <p:extLst>
      <p:ext uri="{BB962C8B-B14F-4D97-AF65-F5344CB8AC3E}">
        <p14:creationId xmlns:p14="http://schemas.microsoft.com/office/powerpoint/2010/main" val="6822601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107902"/>
            <a:ext cx="7920000" cy="432048"/>
          </a:xfrm>
        </p:spPr>
        <p:txBody>
          <a:bodyPr/>
          <a:lstStyle/>
          <a:p>
            <a:r>
              <a:rPr lang="et-EE" dirty="0"/>
              <a:t>Tingimuslik otsus</a:t>
            </a:r>
          </a:p>
        </p:txBody>
      </p:sp>
      <p:sp>
        <p:nvSpPr>
          <p:cNvPr id="3" name="Content Placeholder 2"/>
          <p:cNvSpPr>
            <a:spLocks noGrp="1"/>
          </p:cNvSpPr>
          <p:nvPr>
            <p:ph idx="1"/>
          </p:nvPr>
        </p:nvSpPr>
        <p:spPr>
          <a:xfrm>
            <a:off x="503239" y="611957"/>
            <a:ext cx="7920000" cy="6120680"/>
          </a:xfrm>
        </p:spPr>
        <p:txBody>
          <a:bodyPr/>
          <a:lstStyle/>
          <a:p>
            <a:r>
              <a:rPr lang="et-EE" sz="1800" b="1" dirty="0"/>
              <a:t>Taotluse tingimusliku rahuldamise otsuse </a:t>
            </a:r>
            <a:r>
              <a:rPr lang="et-EE" sz="1800" dirty="0"/>
              <a:t>võib langetada erandkorras, kui: </a:t>
            </a:r>
          </a:p>
          <a:p>
            <a:pPr marL="285750" indent="-285750">
              <a:buFont typeface="Arial" panose="020B0604020202020204" pitchFamily="34" charset="0"/>
              <a:buChar char="•"/>
            </a:pPr>
            <a:r>
              <a:rPr lang="et-EE" sz="1800" dirty="0" smtClean="0"/>
              <a:t>rajatav </a:t>
            </a:r>
            <a:r>
              <a:rPr lang="et-EE" sz="1800" dirty="0"/>
              <a:t>või parendatav veevarustus-, kanalisatsiooni- või autonoomne elektrisüsteem või juurdepääsutee läbib mitut kinnistut. Sel juhul tuleb tingimuseks seada, et on vaja esitada notariaalne kokkulepe </a:t>
            </a:r>
            <a:r>
              <a:rPr lang="et-EE" sz="1800" b="1" dirty="0"/>
              <a:t>reaalservituudi </a:t>
            </a:r>
            <a:r>
              <a:rPr lang="et-EE" sz="1800" dirty="0"/>
              <a:t>seadmiseks, mille kohaselt kinnistu omanik on kohustatud taluma tema kinnistut läbivat veevarustus-, kanalisatsiooni- või autonoomset elektrisüsteemi või juurdepääsutee kasutamist; </a:t>
            </a:r>
          </a:p>
          <a:p>
            <a:pPr marL="285750" indent="-285750">
              <a:buFont typeface="Arial" panose="020B0604020202020204" pitchFamily="34" charset="0"/>
              <a:buChar char="•"/>
            </a:pPr>
            <a:r>
              <a:rPr lang="et-EE" sz="1800" dirty="0" smtClean="0"/>
              <a:t>esitatud </a:t>
            </a:r>
            <a:r>
              <a:rPr lang="et-EE" sz="1800" dirty="0"/>
              <a:t>taotlus ei sisalda § 10 lõike 3 punktis 4 nimetatud </a:t>
            </a:r>
            <a:r>
              <a:rPr lang="et-EE" sz="1800" b="1" dirty="0"/>
              <a:t>ehitusluba</a:t>
            </a:r>
            <a:r>
              <a:rPr lang="et-EE" sz="1800" dirty="0"/>
              <a:t> ja keskkonnaministri 9. juuli 2015. a määruse nr 43 § 3 kohast </a:t>
            </a:r>
            <a:r>
              <a:rPr lang="et-EE" sz="1800" b="1" dirty="0"/>
              <a:t>kooskõlastust</a:t>
            </a:r>
            <a:r>
              <a:rPr lang="et-EE" sz="1800" dirty="0"/>
              <a:t>, kuid kohalikul omavalitsusel on põhjendatud valmisolek nimetatud ehitusluba või kooskõlastus väljastada. Sel juhul sõlmitakse toetusleping pärast ehitusloa või kooskõlastuse väljastamist; </a:t>
            </a:r>
          </a:p>
          <a:p>
            <a:pPr marL="285750" indent="-285750">
              <a:buFont typeface="Arial" panose="020B0604020202020204" pitchFamily="34" charset="0"/>
              <a:buChar char="•"/>
            </a:pPr>
            <a:r>
              <a:rPr lang="et-EE" sz="1800" dirty="0" smtClean="0"/>
              <a:t>esitatud </a:t>
            </a:r>
            <a:r>
              <a:rPr lang="et-EE" sz="1800" dirty="0"/>
              <a:t>taotlus ei sisalda § 10 lõike 3 punktis 4 nimetatud </a:t>
            </a:r>
            <a:r>
              <a:rPr lang="et-EE" sz="1800" b="1" dirty="0"/>
              <a:t>ehitusteatist</a:t>
            </a:r>
            <a:r>
              <a:rPr lang="et-EE" sz="1800" dirty="0"/>
              <a:t>. Sel juhul tuleb tingimuseks seada, et on vaja esitada ehitusteatis; </a:t>
            </a:r>
          </a:p>
          <a:p>
            <a:pPr marL="285750" indent="-285750">
              <a:buFont typeface="Arial" panose="020B0604020202020204" pitchFamily="34" charset="0"/>
              <a:buChar char="•"/>
            </a:pPr>
            <a:r>
              <a:rPr lang="et-EE" sz="1800" dirty="0" smtClean="0"/>
              <a:t>lisaks </a:t>
            </a:r>
            <a:r>
              <a:rPr lang="et-EE" sz="1800" dirty="0"/>
              <a:t>taotlejale rahastavad veevarustussüsteemide valdkonna projekti elluviimist ka kaastaotlejad, kuid puudub kaastaotlejatega sõlmitud notariaalne tähtajatu </a:t>
            </a:r>
            <a:r>
              <a:rPr lang="et-EE" sz="1800" b="1" dirty="0"/>
              <a:t>veekasutuskord</a:t>
            </a:r>
            <a:r>
              <a:rPr lang="et-EE" sz="1800" dirty="0"/>
              <a:t>. Sel juhul tuleb tingimuseks seada, et on vaja esitada kaastaotlejatega sõlmitud notariaalne tähtajatu veekasutuskord</a:t>
            </a:r>
          </a:p>
          <a:p>
            <a:r>
              <a:rPr lang="et-EE" sz="1600" dirty="0"/>
              <a:t>Tingimuste täitmiseks võib taotluse tingimusliku rahuldamise otsuses määrata maksimaalselt </a:t>
            </a:r>
            <a:r>
              <a:rPr lang="et-EE" sz="1600" b="1" dirty="0" smtClean="0">
                <a:solidFill>
                  <a:srgbClr val="C00000"/>
                </a:solidFill>
              </a:rPr>
              <a:t>nelja </a:t>
            </a:r>
            <a:r>
              <a:rPr lang="et-EE" sz="1600" b="1" dirty="0">
                <a:solidFill>
                  <a:srgbClr val="C00000"/>
                </a:solidFill>
              </a:rPr>
              <a:t>kuu pikkuse tähtaja</a:t>
            </a:r>
          </a:p>
          <a:p>
            <a:endParaRPr lang="et-EE" sz="1800" dirty="0"/>
          </a:p>
        </p:txBody>
      </p:sp>
    </p:spTree>
    <p:extLst>
      <p:ext uri="{BB962C8B-B14F-4D97-AF65-F5344CB8AC3E}">
        <p14:creationId xmlns:p14="http://schemas.microsoft.com/office/powerpoint/2010/main" val="40908317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395934"/>
            <a:ext cx="7920000" cy="648071"/>
          </a:xfrm>
        </p:spPr>
        <p:txBody>
          <a:bodyPr/>
          <a:lstStyle/>
          <a:p>
            <a:r>
              <a:rPr lang="et-EE" dirty="0" smtClean="0"/>
              <a:t>Otsus</a:t>
            </a:r>
            <a:endParaRPr lang="et-EE" dirty="0"/>
          </a:p>
        </p:txBody>
      </p:sp>
      <p:sp>
        <p:nvSpPr>
          <p:cNvPr id="3" name="Content Placeholder 2"/>
          <p:cNvSpPr>
            <a:spLocks noGrp="1"/>
          </p:cNvSpPr>
          <p:nvPr>
            <p:ph idx="1"/>
          </p:nvPr>
        </p:nvSpPr>
        <p:spPr>
          <a:xfrm>
            <a:off x="503239" y="1188021"/>
            <a:ext cx="7920000" cy="5093717"/>
          </a:xfrm>
        </p:spPr>
        <p:txBody>
          <a:bodyPr/>
          <a:lstStyle/>
          <a:p>
            <a:r>
              <a:rPr lang="fi-FI" sz="2000" dirty="0" err="1"/>
              <a:t>Taotluse</a:t>
            </a:r>
            <a:r>
              <a:rPr lang="fi-FI" sz="2000" dirty="0"/>
              <a:t> </a:t>
            </a:r>
            <a:r>
              <a:rPr lang="fi-FI" sz="2000" dirty="0" err="1"/>
              <a:t>rahastamise</a:t>
            </a:r>
            <a:r>
              <a:rPr lang="fi-FI" sz="2000" dirty="0"/>
              <a:t>, </a:t>
            </a:r>
            <a:r>
              <a:rPr lang="fi-FI" sz="2000" dirty="0" err="1"/>
              <a:t>tingimusliku</a:t>
            </a:r>
            <a:r>
              <a:rPr lang="fi-FI" sz="2000" dirty="0"/>
              <a:t> </a:t>
            </a:r>
            <a:r>
              <a:rPr lang="fi-FI" sz="2000" dirty="0" err="1"/>
              <a:t>rahastamise</a:t>
            </a:r>
            <a:r>
              <a:rPr lang="fi-FI" sz="2000" dirty="0"/>
              <a:t> ja </a:t>
            </a:r>
            <a:r>
              <a:rPr lang="fi-FI" sz="2000" dirty="0" err="1"/>
              <a:t>osalise</a:t>
            </a:r>
            <a:r>
              <a:rPr lang="fi-FI" sz="2000" dirty="0"/>
              <a:t> </a:t>
            </a:r>
            <a:r>
              <a:rPr lang="fi-FI" sz="2000" dirty="0" err="1"/>
              <a:t>rahastamise</a:t>
            </a:r>
            <a:r>
              <a:rPr lang="fi-FI" sz="2000" dirty="0"/>
              <a:t> </a:t>
            </a:r>
            <a:r>
              <a:rPr lang="fi-FI" sz="2000" dirty="0" err="1"/>
              <a:t>otsus</a:t>
            </a:r>
            <a:r>
              <a:rPr lang="fi-FI" sz="2000" dirty="0"/>
              <a:t> </a:t>
            </a:r>
            <a:r>
              <a:rPr lang="fi-FI" sz="2000" dirty="0" err="1"/>
              <a:t>peab</a:t>
            </a:r>
            <a:r>
              <a:rPr lang="fi-FI" sz="2000" dirty="0"/>
              <a:t> </a:t>
            </a:r>
            <a:r>
              <a:rPr lang="fi-FI" sz="2000" dirty="0" err="1"/>
              <a:t>sisaldama</a:t>
            </a:r>
            <a:r>
              <a:rPr lang="fi-FI" sz="2000" dirty="0"/>
              <a:t> </a:t>
            </a:r>
            <a:r>
              <a:rPr lang="fi-FI" sz="2000" dirty="0" err="1"/>
              <a:t>järgmist</a:t>
            </a:r>
            <a:r>
              <a:rPr lang="fi-FI" sz="2000" dirty="0"/>
              <a:t> </a:t>
            </a:r>
            <a:r>
              <a:rPr lang="fi-FI" sz="2000" dirty="0" err="1"/>
              <a:t>informatsiooni</a:t>
            </a:r>
            <a:r>
              <a:rPr lang="fi-FI" sz="2000" dirty="0"/>
              <a:t>: </a:t>
            </a:r>
          </a:p>
          <a:p>
            <a:r>
              <a:rPr lang="et-EE" sz="2000" dirty="0"/>
              <a:t>1) toetuse saaja; </a:t>
            </a:r>
          </a:p>
          <a:p>
            <a:r>
              <a:rPr lang="et-EE" sz="2000" dirty="0"/>
              <a:t>2) projekti nimetus; </a:t>
            </a:r>
          </a:p>
          <a:p>
            <a:r>
              <a:rPr lang="et-EE" sz="2000" dirty="0"/>
              <a:t>3) toetuse maksimaalne suurus; </a:t>
            </a:r>
          </a:p>
          <a:p>
            <a:r>
              <a:rPr lang="fi-FI" sz="2000" dirty="0"/>
              <a:t>4) </a:t>
            </a:r>
            <a:r>
              <a:rPr lang="fi-FI" sz="2000" dirty="0" err="1"/>
              <a:t>toetuse</a:t>
            </a:r>
            <a:r>
              <a:rPr lang="fi-FI" sz="2000" dirty="0"/>
              <a:t> </a:t>
            </a:r>
            <a:r>
              <a:rPr lang="fi-FI" sz="2000" dirty="0" err="1"/>
              <a:t>jagunemine</a:t>
            </a:r>
            <a:r>
              <a:rPr lang="fi-FI" sz="2000" dirty="0"/>
              <a:t> </a:t>
            </a:r>
            <a:r>
              <a:rPr lang="fi-FI" sz="2000" dirty="0" err="1"/>
              <a:t>riigi</a:t>
            </a:r>
            <a:r>
              <a:rPr lang="fi-FI" sz="2000" dirty="0"/>
              <a:t> ja </a:t>
            </a:r>
            <a:r>
              <a:rPr lang="fi-FI" sz="2000" dirty="0" err="1"/>
              <a:t>kohaliku</a:t>
            </a:r>
            <a:r>
              <a:rPr lang="fi-FI" sz="2000" dirty="0"/>
              <a:t> </a:t>
            </a:r>
            <a:r>
              <a:rPr lang="fi-FI" sz="2000" dirty="0" err="1"/>
              <a:t>omavalitsuse</a:t>
            </a:r>
            <a:r>
              <a:rPr lang="fi-FI" sz="2000" dirty="0"/>
              <a:t> </a:t>
            </a:r>
            <a:r>
              <a:rPr lang="fi-FI" sz="2000" dirty="0" err="1"/>
              <a:t>vahel</a:t>
            </a:r>
            <a:r>
              <a:rPr lang="fi-FI" sz="2000" dirty="0"/>
              <a:t>;</a:t>
            </a:r>
            <a:endParaRPr lang="et-EE" sz="2000" dirty="0"/>
          </a:p>
          <a:p>
            <a:r>
              <a:rPr lang="et-EE" sz="2000" dirty="0"/>
              <a:t>5)</a:t>
            </a:r>
            <a:r>
              <a:rPr lang="fi-FI" sz="2000" dirty="0"/>
              <a:t>oma- ja </a:t>
            </a:r>
            <a:r>
              <a:rPr lang="fi-FI" sz="2000" dirty="0" err="1"/>
              <a:t>kaasfinantseeringu</a:t>
            </a:r>
            <a:r>
              <a:rPr lang="fi-FI" sz="2000" dirty="0"/>
              <a:t> </a:t>
            </a:r>
            <a:r>
              <a:rPr lang="fi-FI" sz="2000" dirty="0" err="1"/>
              <a:t>minimaalne</a:t>
            </a:r>
            <a:r>
              <a:rPr lang="fi-FI" sz="2000" dirty="0"/>
              <a:t> </a:t>
            </a:r>
            <a:r>
              <a:rPr lang="fi-FI" sz="2000" dirty="0" err="1"/>
              <a:t>määr</a:t>
            </a:r>
            <a:r>
              <a:rPr lang="fi-FI" sz="2000" dirty="0"/>
              <a:t>; </a:t>
            </a:r>
          </a:p>
          <a:p>
            <a:r>
              <a:rPr lang="et-EE" sz="2000" dirty="0"/>
              <a:t>6) toetuse väljamaksmise tingimused. </a:t>
            </a:r>
          </a:p>
          <a:p>
            <a:r>
              <a:rPr lang="et-EE" sz="2000" dirty="0">
                <a:solidFill>
                  <a:srgbClr val="C00000"/>
                </a:solidFill>
              </a:rPr>
              <a:t>Tingimuste tähtajaks täitmata jätmise korral on valla- või linnavalitsusel või valla- või linnavolikogul õigus tunnistada taotluse tingimusliku rahuldamise otsus kehtetuks. </a:t>
            </a:r>
          </a:p>
          <a:p>
            <a:r>
              <a:rPr lang="fi-FI" sz="2000" i="1" dirty="0" err="1">
                <a:solidFill>
                  <a:srgbClr val="7030A0"/>
                </a:solidFill>
              </a:rPr>
              <a:t>Otsuse</a:t>
            </a:r>
            <a:r>
              <a:rPr lang="fi-FI" sz="2000" i="1" dirty="0">
                <a:solidFill>
                  <a:srgbClr val="7030A0"/>
                </a:solidFill>
              </a:rPr>
              <a:t> </a:t>
            </a:r>
            <a:r>
              <a:rPr lang="fi-FI" sz="2000" i="1" dirty="0" err="1">
                <a:solidFill>
                  <a:srgbClr val="7030A0"/>
                </a:solidFill>
              </a:rPr>
              <a:t>kehtetuks</a:t>
            </a:r>
            <a:r>
              <a:rPr lang="fi-FI" sz="2000" i="1" dirty="0">
                <a:solidFill>
                  <a:srgbClr val="7030A0"/>
                </a:solidFill>
              </a:rPr>
              <a:t> tunnistamine ei ole </a:t>
            </a:r>
            <a:r>
              <a:rPr lang="fi-FI" sz="2000" i="1" dirty="0" err="1">
                <a:solidFill>
                  <a:srgbClr val="7030A0"/>
                </a:solidFill>
              </a:rPr>
              <a:t>automaatne</a:t>
            </a:r>
            <a:r>
              <a:rPr lang="fi-FI" sz="2000" i="1" dirty="0">
                <a:solidFill>
                  <a:srgbClr val="7030A0"/>
                </a:solidFill>
              </a:rPr>
              <a:t>, </a:t>
            </a:r>
            <a:r>
              <a:rPr lang="fi-FI" sz="2000" i="1" dirty="0" err="1">
                <a:solidFill>
                  <a:srgbClr val="7030A0"/>
                </a:solidFill>
              </a:rPr>
              <a:t>vaid</a:t>
            </a:r>
            <a:r>
              <a:rPr lang="fi-FI" sz="2000" i="1" dirty="0">
                <a:solidFill>
                  <a:srgbClr val="7030A0"/>
                </a:solidFill>
              </a:rPr>
              <a:t> </a:t>
            </a:r>
            <a:r>
              <a:rPr lang="fi-FI" sz="2000" i="1" dirty="0" err="1">
                <a:solidFill>
                  <a:srgbClr val="7030A0"/>
                </a:solidFill>
              </a:rPr>
              <a:t>KOVil</a:t>
            </a:r>
            <a:r>
              <a:rPr lang="fi-FI" sz="2000" i="1" dirty="0">
                <a:solidFill>
                  <a:srgbClr val="7030A0"/>
                </a:solidFill>
              </a:rPr>
              <a:t> on </a:t>
            </a:r>
            <a:r>
              <a:rPr lang="fi-FI" sz="2000" i="1" dirty="0" err="1">
                <a:solidFill>
                  <a:srgbClr val="7030A0"/>
                </a:solidFill>
              </a:rPr>
              <a:t>selles</a:t>
            </a:r>
            <a:r>
              <a:rPr lang="fi-FI" sz="2000" i="1" dirty="0">
                <a:solidFill>
                  <a:srgbClr val="7030A0"/>
                </a:solidFill>
              </a:rPr>
              <a:t> </a:t>
            </a:r>
            <a:r>
              <a:rPr lang="fi-FI" sz="2000" i="1" dirty="0" err="1">
                <a:solidFill>
                  <a:srgbClr val="7030A0"/>
                </a:solidFill>
              </a:rPr>
              <a:t>küsimus</a:t>
            </a:r>
            <a:r>
              <a:rPr lang="fi-FI" sz="2000" i="1" dirty="0">
                <a:solidFill>
                  <a:srgbClr val="7030A0"/>
                </a:solidFill>
              </a:rPr>
              <a:t> </a:t>
            </a:r>
            <a:r>
              <a:rPr lang="fi-FI" sz="2000" i="1" dirty="0" err="1">
                <a:solidFill>
                  <a:srgbClr val="7030A0"/>
                </a:solidFill>
              </a:rPr>
              <a:t>kaalutlusõigus</a:t>
            </a:r>
            <a:r>
              <a:rPr lang="fi-FI" sz="2000" i="1" dirty="0">
                <a:solidFill>
                  <a:srgbClr val="7030A0"/>
                </a:solidFill>
              </a:rPr>
              <a:t> ja -</a:t>
            </a:r>
            <a:r>
              <a:rPr lang="fi-FI" sz="2000" i="1" dirty="0" err="1">
                <a:solidFill>
                  <a:srgbClr val="7030A0"/>
                </a:solidFill>
              </a:rPr>
              <a:t>kohustus</a:t>
            </a:r>
            <a:endParaRPr lang="et-EE" sz="2000" i="1" dirty="0">
              <a:solidFill>
                <a:srgbClr val="7030A0"/>
              </a:solidFill>
            </a:endParaRPr>
          </a:p>
        </p:txBody>
      </p:sp>
    </p:spTree>
    <p:extLst>
      <p:ext uri="{BB962C8B-B14F-4D97-AF65-F5344CB8AC3E}">
        <p14:creationId xmlns:p14="http://schemas.microsoft.com/office/powerpoint/2010/main" val="1350001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ltLang="et-EE" dirty="0"/>
              <a:t>Taotlusvooru avamine</a:t>
            </a:r>
            <a:endParaRPr lang="et-EE" dirty="0"/>
          </a:p>
        </p:txBody>
      </p:sp>
      <p:sp>
        <p:nvSpPr>
          <p:cNvPr id="3" name="Content Placeholder 2"/>
          <p:cNvSpPr>
            <a:spLocks noGrp="1"/>
          </p:cNvSpPr>
          <p:nvPr>
            <p:ph idx="1"/>
          </p:nvPr>
        </p:nvSpPr>
        <p:spPr>
          <a:xfrm>
            <a:off x="503239" y="1260029"/>
            <a:ext cx="7920000" cy="5021709"/>
          </a:xfrm>
        </p:spPr>
        <p:txBody>
          <a:bodyPr/>
          <a:lstStyle/>
          <a:p>
            <a:pPr marL="342900" indent="-342900">
              <a:buFont typeface="Wingdings" panose="05000000000000000000" pitchFamily="2" charset="2"/>
              <a:buChar char="Ø"/>
            </a:pPr>
            <a:r>
              <a:rPr lang="et-EE" sz="2400" dirty="0"/>
              <a:t>Kohalik omavalitsus, kes 2019. aastal programmis osaleb, avaldab info taotlusvooru avamise ja taotluste esitamise tähtpäeva kohta kohaliku omavalitsuse veebilehel hiljemalt taotlusvooru avamise tähtpäeval. Võimalusel avaldatakse info ka kohalikus ajalehes (§ 9 lg 2)  </a:t>
            </a:r>
          </a:p>
          <a:p>
            <a:pPr marL="457200" indent="-457200">
              <a:buFont typeface="Wingdings" panose="05000000000000000000" pitchFamily="2" charset="2"/>
              <a:buChar char="Ø"/>
            </a:pPr>
            <a:r>
              <a:rPr lang="et-EE" sz="2400" dirty="0"/>
              <a:t>Kohalik omavalitsus on kohustatud avaldama taotlusvooru väljakuulutamise tähtpäevaks oma veebilehel nende olemasolul kohaliku omavalitsuse </a:t>
            </a:r>
            <a:r>
              <a:rPr lang="et-EE" sz="2400" dirty="0">
                <a:solidFill>
                  <a:srgbClr val="3BB55A"/>
                </a:solidFill>
              </a:rPr>
              <a:t>eelistatud sihtrühmad </a:t>
            </a:r>
            <a:r>
              <a:rPr lang="et-EE" sz="2400" dirty="0"/>
              <a:t>ja </a:t>
            </a:r>
            <a:r>
              <a:rPr lang="et-EE" sz="2400" dirty="0">
                <a:solidFill>
                  <a:srgbClr val="3BB55A"/>
                </a:solidFill>
              </a:rPr>
              <a:t>toetatavad prioriteetsed valdkonnad</a:t>
            </a:r>
            <a:r>
              <a:rPr lang="et-EE" sz="2400" dirty="0"/>
              <a:t> ning </a:t>
            </a:r>
            <a:r>
              <a:rPr lang="et-EE" sz="2400" dirty="0">
                <a:solidFill>
                  <a:srgbClr val="3BB55A"/>
                </a:solidFill>
              </a:rPr>
              <a:t>tegema kättesaadavaks taotlus- ja aruandevormid ja asjakohased juhendmaterjalid </a:t>
            </a:r>
            <a:r>
              <a:rPr lang="et-EE" sz="2400" dirty="0"/>
              <a:t>(§ 17 p 2)  </a:t>
            </a:r>
          </a:p>
          <a:p>
            <a:endParaRPr lang="et-EE" dirty="0"/>
          </a:p>
        </p:txBody>
      </p:sp>
    </p:spTree>
    <p:extLst>
      <p:ext uri="{BB962C8B-B14F-4D97-AF65-F5344CB8AC3E}">
        <p14:creationId xmlns:p14="http://schemas.microsoft.com/office/powerpoint/2010/main" val="3110148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92037"/>
          </a:xfrm>
        </p:spPr>
        <p:txBody>
          <a:bodyPr/>
          <a:lstStyle/>
          <a:p>
            <a:r>
              <a:rPr lang="et-EE" dirty="0"/>
              <a:t>Toetuslepingu sõlmimine</a:t>
            </a:r>
          </a:p>
        </p:txBody>
      </p:sp>
      <p:sp>
        <p:nvSpPr>
          <p:cNvPr id="3" name="Content Placeholder 2"/>
          <p:cNvSpPr>
            <a:spLocks noGrp="1"/>
          </p:cNvSpPr>
          <p:nvPr>
            <p:ph idx="1"/>
          </p:nvPr>
        </p:nvSpPr>
        <p:spPr>
          <a:xfrm>
            <a:off x="526800" y="1332037"/>
            <a:ext cx="7920000" cy="4513263"/>
          </a:xfrm>
        </p:spPr>
        <p:txBody>
          <a:bodyPr/>
          <a:lstStyle/>
          <a:p>
            <a:pPr marL="342900" indent="-342900">
              <a:buFont typeface="Wingdings" panose="05000000000000000000" pitchFamily="2" charset="2"/>
              <a:buChar char="Ø"/>
            </a:pPr>
            <a:r>
              <a:rPr lang="fi-FI" sz="2000" dirty="0" err="1"/>
              <a:t>Toetuse</a:t>
            </a:r>
            <a:r>
              <a:rPr lang="fi-FI" sz="2000" dirty="0"/>
              <a:t> </a:t>
            </a:r>
            <a:r>
              <a:rPr lang="fi-FI" sz="2000" dirty="0" err="1"/>
              <a:t>kasutamist</a:t>
            </a:r>
            <a:r>
              <a:rPr lang="fi-FI" sz="2000" dirty="0"/>
              <a:t> </a:t>
            </a:r>
            <a:r>
              <a:rPr lang="fi-FI" sz="2000" dirty="0" err="1"/>
              <a:t>reguleerib</a:t>
            </a:r>
            <a:r>
              <a:rPr lang="fi-FI" sz="2000" dirty="0"/>
              <a:t> </a:t>
            </a:r>
            <a:r>
              <a:rPr lang="fi-FI" sz="2000" dirty="0" err="1"/>
              <a:t>kohaliku</a:t>
            </a:r>
            <a:r>
              <a:rPr lang="fi-FI" sz="2000" dirty="0"/>
              <a:t> </a:t>
            </a:r>
            <a:r>
              <a:rPr lang="fi-FI" sz="2000" dirty="0" err="1"/>
              <a:t>omavalitsuse</a:t>
            </a:r>
            <a:r>
              <a:rPr lang="fi-FI" sz="2000" dirty="0"/>
              <a:t> ja </a:t>
            </a:r>
            <a:r>
              <a:rPr lang="fi-FI" sz="2000" dirty="0" err="1"/>
              <a:t>toetuse</a:t>
            </a:r>
            <a:r>
              <a:rPr lang="fi-FI" sz="2000" dirty="0"/>
              <a:t> saaja </a:t>
            </a:r>
            <a:r>
              <a:rPr lang="fi-FI" sz="2000" dirty="0" err="1"/>
              <a:t>vaheline</a:t>
            </a:r>
            <a:r>
              <a:rPr lang="fi-FI" sz="2000" dirty="0"/>
              <a:t> </a:t>
            </a:r>
            <a:r>
              <a:rPr lang="fi-FI" sz="2000" dirty="0" err="1"/>
              <a:t>toetusleping</a:t>
            </a:r>
            <a:r>
              <a:rPr lang="fi-FI" sz="2000" dirty="0"/>
              <a:t>. </a:t>
            </a:r>
          </a:p>
          <a:p>
            <a:pPr marL="342900" indent="-342900">
              <a:buFont typeface="Wingdings" panose="05000000000000000000" pitchFamily="2" charset="2"/>
              <a:buChar char="Ø"/>
            </a:pPr>
            <a:r>
              <a:rPr lang="et-EE" sz="2000" dirty="0"/>
              <a:t>Kohalikul omavalitsusel on õigus seada taotluse rahuldamise, taotluse osalise rahuldamise ja tingimusliku rahuldamise otsuses kohustus sõlmida kolmepoolne leping toetuse saaja, ehitustööde tegija ja kohaliku omavalitsuse vahel. </a:t>
            </a:r>
          </a:p>
          <a:p>
            <a:pPr marL="342900" indent="-342900">
              <a:buFont typeface="Wingdings" panose="05000000000000000000" pitchFamily="2" charset="2"/>
              <a:buChar char="Ø"/>
            </a:pPr>
            <a:r>
              <a:rPr lang="et-EE" sz="2000" dirty="0"/>
              <a:t>Taotluse rahuldamise otsuse või taotluse osalise rahuldamise otsuse alusel sõlmitakse toetusleping 30 tööpäeva jooksul otsuse langetamisest arvates. </a:t>
            </a:r>
          </a:p>
          <a:p>
            <a:r>
              <a:rPr lang="et-EE" sz="2000" dirty="0">
                <a:solidFill>
                  <a:srgbClr val="FF0000"/>
                </a:solidFill>
              </a:rPr>
              <a:t>Taotluse tingimusliku rahuldamise otsuse alusel ei sõlmita toetuslepingut enne, kui otsuses toodud tingimused on täidetud</a:t>
            </a:r>
            <a:r>
              <a:rPr lang="et-EE" sz="2000" dirty="0"/>
              <a:t>. </a:t>
            </a:r>
          </a:p>
          <a:p>
            <a:r>
              <a:rPr lang="et-EE" sz="2000" dirty="0"/>
              <a:t>Toetusleping sõlmitakse </a:t>
            </a:r>
            <a:r>
              <a:rPr lang="et-EE" sz="2000" b="1" dirty="0"/>
              <a:t>30 tööpäeva </a:t>
            </a:r>
            <a:r>
              <a:rPr lang="et-EE" sz="2000" dirty="0"/>
              <a:t>jooksul tingimuste täitmisest arvates. </a:t>
            </a:r>
          </a:p>
          <a:p>
            <a:endParaRPr lang="et-EE" dirty="0"/>
          </a:p>
        </p:txBody>
      </p:sp>
    </p:spTree>
    <p:extLst>
      <p:ext uri="{BB962C8B-B14F-4D97-AF65-F5344CB8AC3E}">
        <p14:creationId xmlns:p14="http://schemas.microsoft.com/office/powerpoint/2010/main" val="13593227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92037"/>
          </a:xfrm>
        </p:spPr>
        <p:txBody>
          <a:bodyPr/>
          <a:lstStyle/>
          <a:p>
            <a:r>
              <a:rPr lang="et-EE" altLang="et-EE" dirty="0"/>
              <a:t>Toetuse väljamaksmise tingimused </a:t>
            </a:r>
            <a:endParaRPr lang="et-EE" dirty="0"/>
          </a:p>
        </p:txBody>
      </p:sp>
      <p:sp>
        <p:nvSpPr>
          <p:cNvPr id="3" name="Content Placeholder 2"/>
          <p:cNvSpPr>
            <a:spLocks noGrp="1"/>
          </p:cNvSpPr>
          <p:nvPr>
            <p:ph idx="1"/>
          </p:nvPr>
        </p:nvSpPr>
        <p:spPr>
          <a:xfrm>
            <a:off x="503239" y="1188021"/>
            <a:ext cx="7920000" cy="5093717"/>
          </a:xfrm>
        </p:spPr>
        <p:txBody>
          <a:bodyPr/>
          <a:lstStyle/>
          <a:p>
            <a:pPr marL="457200" indent="-457200">
              <a:buFont typeface="Wingdings" panose="05000000000000000000" pitchFamily="2" charset="2"/>
              <a:buChar char="Ø"/>
            </a:pPr>
            <a:r>
              <a:rPr lang="et-EE" dirty="0"/>
              <a:t>Üldjuhul maksab kohalik omavalitsus toetuse saajale toetuse välja </a:t>
            </a:r>
            <a:r>
              <a:rPr lang="et-EE" b="1" dirty="0"/>
              <a:t>kümne tööpäeva </a:t>
            </a:r>
            <a:r>
              <a:rPr lang="et-EE" dirty="0"/>
              <a:t>jooksul toetuslepingu sõlmimisest arvates, kui otsuses ei ole määratud teisiti. </a:t>
            </a:r>
          </a:p>
          <a:p>
            <a:pPr marL="457200" indent="-457200">
              <a:buFont typeface="Wingdings" panose="05000000000000000000" pitchFamily="2" charset="2"/>
              <a:buChar char="Ø"/>
            </a:pPr>
            <a:r>
              <a:rPr lang="et-EE" dirty="0"/>
              <a:t>Paragrahvi 12 lõikes 2 nimetatud </a:t>
            </a:r>
            <a:r>
              <a:rPr lang="et-EE" b="1" dirty="0"/>
              <a:t>kolmepoolse lepingu </a:t>
            </a:r>
            <a:r>
              <a:rPr lang="et-EE" dirty="0"/>
              <a:t>puhul maksab kohalik omavalitsus toetuse välja otse ehitustööde tegijale ja täpsemad väljamakse </a:t>
            </a:r>
            <a:r>
              <a:rPr lang="et-EE" b="1" dirty="0"/>
              <a:t>tingimused sätestatakse toetuslepingus. </a:t>
            </a:r>
          </a:p>
          <a:p>
            <a:endParaRPr lang="et-EE" dirty="0"/>
          </a:p>
        </p:txBody>
      </p:sp>
    </p:spTree>
    <p:extLst>
      <p:ext uri="{BB962C8B-B14F-4D97-AF65-F5344CB8AC3E}">
        <p14:creationId xmlns:p14="http://schemas.microsoft.com/office/powerpoint/2010/main" val="11296486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Kaetud tööde akt</a:t>
            </a:r>
          </a:p>
        </p:txBody>
      </p:sp>
      <p:sp>
        <p:nvSpPr>
          <p:cNvPr id="3" name="Content Placeholder 2"/>
          <p:cNvSpPr>
            <a:spLocks noGrp="1"/>
          </p:cNvSpPr>
          <p:nvPr>
            <p:ph idx="1"/>
          </p:nvPr>
        </p:nvSpPr>
        <p:spPr/>
        <p:txBody>
          <a:bodyPr/>
          <a:lstStyle/>
          <a:p>
            <a:r>
              <a:rPr lang="et-EE" dirty="0"/>
              <a:t>Toetuse kasutamise aruande heakskiitmise üheks eelduseks on </a:t>
            </a:r>
            <a:r>
              <a:rPr lang="et-EE" b="1" dirty="0"/>
              <a:t>kaetud tööde akti </a:t>
            </a:r>
            <a:r>
              <a:rPr lang="et-EE" dirty="0"/>
              <a:t>olemasolu või, juhul kui see pole nõutav, </a:t>
            </a:r>
            <a:r>
              <a:rPr lang="et-EE" b="1" dirty="0"/>
              <a:t>tööde ülevaatusakti olemasolu</a:t>
            </a:r>
            <a:r>
              <a:rPr lang="et-EE" dirty="0"/>
              <a:t>, millega kohaliku omavalitsuse esindaja kinnitab, et taotluses esitatud tööde kirjelduses kavandatud tööd on kavandatud mahus tehtud või asendatud töödega, mis tagavad esialgu kavandatud tulemuse. </a:t>
            </a:r>
          </a:p>
          <a:p>
            <a:endParaRPr lang="et-EE" dirty="0"/>
          </a:p>
        </p:txBody>
      </p:sp>
    </p:spTree>
    <p:extLst>
      <p:ext uri="{BB962C8B-B14F-4D97-AF65-F5344CB8AC3E}">
        <p14:creationId xmlns:p14="http://schemas.microsoft.com/office/powerpoint/2010/main" val="8725452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Juurdepääsutee</a:t>
            </a:r>
          </a:p>
        </p:txBody>
      </p:sp>
      <p:sp>
        <p:nvSpPr>
          <p:cNvPr id="3" name="Content Placeholder 2"/>
          <p:cNvSpPr>
            <a:spLocks noGrp="1"/>
          </p:cNvSpPr>
          <p:nvPr>
            <p:ph idx="1"/>
          </p:nvPr>
        </p:nvSpPr>
        <p:spPr>
          <a:xfrm>
            <a:off x="503239" y="1188021"/>
            <a:ext cx="7920000" cy="5093717"/>
          </a:xfrm>
        </p:spPr>
        <p:txBody>
          <a:bodyPr/>
          <a:lstStyle/>
          <a:p>
            <a:r>
              <a:rPr lang="et-EE" sz="2000" b="1" dirty="0"/>
              <a:t>Juurdepääsutee</a:t>
            </a:r>
            <a:r>
              <a:rPr lang="et-EE" sz="2000" dirty="0"/>
              <a:t> – majapidamist avaliku teega või avalikku kasutusse antud erateega ühendav kinnistusisene ja -väline </a:t>
            </a:r>
            <a:r>
              <a:rPr lang="et-EE" sz="2000" dirty="0" err="1"/>
              <a:t>eratee</a:t>
            </a:r>
            <a:r>
              <a:rPr lang="et-EE" sz="2000" dirty="0"/>
              <a:t> või avalikkusele ligipääsetav </a:t>
            </a:r>
            <a:r>
              <a:rPr lang="et-EE" sz="2000" dirty="0" err="1"/>
              <a:t>eratee</a:t>
            </a:r>
            <a:r>
              <a:rPr lang="et-EE" sz="2000" dirty="0"/>
              <a:t>. Kui majapidamist avaliku teega või avalikku kasutusse antud erateega ühendava tee osaks on </a:t>
            </a:r>
            <a:r>
              <a:rPr lang="et-EE" sz="2000" b="1" dirty="0"/>
              <a:t>metsatee</a:t>
            </a:r>
            <a:r>
              <a:rPr lang="et-EE" sz="2000" dirty="0"/>
              <a:t> ehitusseadustiku § 93 lõike 1 mõistes, katkeb juurdepääsutee metsatee alguspunktis ja jätkub metsatee lõpp-punktist kuni avaliku tee või avalikku kasutusse antud erateeni jõudmiseni. </a:t>
            </a:r>
            <a:r>
              <a:rPr lang="et-EE" sz="2000" b="1" dirty="0">
                <a:solidFill>
                  <a:srgbClr val="7030A0"/>
                </a:solidFill>
              </a:rPr>
              <a:t>Metsateed ei loeta käesoleva programmdokumendi mõistes juurdepääsutee osaks.</a:t>
            </a:r>
          </a:p>
          <a:p>
            <a:r>
              <a:rPr lang="et-EE" sz="2000" dirty="0">
                <a:solidFill>
                  <a:srgbClr val="7030A0"/>
                </a:solidFill>
              </a:rPr>
              <a:t>Juurdepääsutee definitsioon ütleb, et metsatee ei kuulu juurdepääsutee koosseisu. Järelikult ei saa sellele laieneda ka servituudi seadmise nõuded</a:t>
            </a:r>
            <a:endParaRPr lang="et-EE" sz="2000" b="1" dirty="0">
              <a:solidFill>
                <a:srgbClr val="7030A0"/>
              </a:solidFill>
            </a:endParaRPr>
          </a:p>
          <a:p>
            <a:r>
              <a:rPr lang="et-EE" sz="2000" b="1" dirty="0"/>
              <a:t>Kasusaaja </a:t>
            </a:r>
            <a:r>
              <a:rPr lang="et-EE" sz="2000" dirty="0"/>
              <a:t>– vähemalt taotluse esitamise aasta 1. jaanuarist või sünnist, kui see on hilisem, projektist kasu saavas majapidamises rahvastikuregistri järgselt elav isik. </a:t>
            </a:r>
            <a:r>
              <a:rPr lang="et-EE" sz="2000" dirty="0">
                <a:solidFill>
                  <a:srgbClr val="7030A0"/>
                </a:solidFill>
              </a:rPr>
              <a:t>(vaata taotlusvormi)</a:t>
            </a:r>
          </a:p>
          <a:p>
            <a:endParaRPr lang="et-EE" dirty="0"/>
          </a:p>
        </p:txBody>
      </p:sp>
    </p:spTree>
    <p:extLst>
      <p:ext uri="{BB962C8B-B14F-4D97-AF65-F5344CB8AC3E}">
        <p14:creationId xmlns:p14="http://schemas.microsoft.com/office/powerpoint/2010/main" val="3029138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Reoveepuhasti</a:t>
            </a:r>
          </a:p>
        </p:txBody>
      </p:sp>
      <p:sp>
        <p:nvSpPr>
          <p:cNvPr id="3" name="Content Placeholder 2"/>
          <p:cNvSpPr>
            <a:spLocks noGrp="1"/>
          </p:cNvSpPr>
          <p:nvPr>
            <p:ph idx="1"/>
          </p:nvPr>
        </p:nvSpPr>
        <p:spPr/>
        <p:txBody>
          <a:bodyPr/>
          <a:lstStyle/>
          <a:p>
            <a:r>
              <a:rPr lang="et-EE" sz="2000" dirty="0"/>
              <a:t>Oluline on süsteemide korral alati aru saada, kas reovesi puhastatakse kohapeal ja juhitakse suublasse (siis on reeglina rangemad nõuded) + peab teadma koormust  - kuni 5 m3 (ehitusteatis ja projekt), kui on üle 5 m3, siis juba rajamise korral ehitusluba </a:t>
            </a:r>
          </a:p>
          <a:p>
            <a:r>
              <a:rPr lang="et-EE" sz="2000" dirty="0"/>
              <a:t>Kui aga reovesi kogutakse kokku ja keskkonda ei juhita (kogumimahuti näide), piisab teatisest </a:t>
            </a:r>
          </a:p>
          <a:p>
            <a:endParaRPr lang="et-EE" sz="2000" dirty="0"/>
          </a:p>
          <a:p>
            <a:endParaRPr lang="et-EE" sz="2000" dirty="0"/>
          </a:p>
          <a:p>
            <a:r>
              <a:rPr lang="et-EE" sz="2000" dirty="0"/>
              <a:t>Käesolev seisukoht on Majandus- ja Kommunikatsiooniministeeriumi poolt kooskõlastatud Keskkonnaministeeriumiga</a:t>
            </a:r>
          </a:p>
          <a:p>
            <a:endParaRPr lang="et-EE" sz="2000" dirty="0"/>
          </a:p>
        </p:txBody>
      </p:sp>
    </p:spTree>
    <p:extLst>
      <p:ext uri="{BB962C8B-B14F-4D97-AF65-F5344CB8AC3E}">
        <p14:creationId xmlns:p14="http://schemas.microsoft.com/office/powerpoint/2010/main" val="22048396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20029"/>
          </a:xfrm>
        </p:spPr>
        <p:txBody>
          <a:bodyPr/>
          <a:lstStyle/>
          <a:p>
            <a:r>
              <a:rPr lang="et-EE" dirty="0" smtClean="0"/>
              <a:t>Juurdepääsutee</a:t>
            </a:r>
            <a:endParaRPr lang="et-EE" dirty="0"/>
          </a:p>
        </p:txBody>
      </p:sp>
      <p:sp>
        <p:nvSpPr>
          <p:cNvPr id="3" name="Content Placeholder 2"/>
          <p:cNvSpPr>
            <a:spLocks noGrp="1"/>
          </p:cNvSpPr>
          <p:nvPr>
            <p:ph idx="1"/>
          </p:nvPr>
        </p:nvSpPr>
        <p:spPr>
          <a:xfrm>
            <a:off x="503237" y="1476053"/>
            <a:ext cx="7920000" cy="4873303"/>
          </a:xfrm>
        </p:spPr>
        <p:txBody>
          <a:bodyPr/>
          <a:lstStyle/>
          <a:p>
            <a:r>
              <a:rPr lang="et-EE" b="1" dirty="0"/>
              <a:t>11. peatükk Tee (Ehitusseadustik)</a:t>
            </a:r>
            <a:endParaRPr lang="et-EE" dirty="0"/>
          </a:p>
          <a:p>
            <a:r>
              <a:rPr lang="et-EE" b="1" dirty="0" smtClean="0"/>
              <a:t>§ </a:t>
            </a:r>
            <a:r>
              <a:rPr lang="et-EE" b="1" dirty="0"/>
              <a:t>91. Kohaldamisala</a:t>
            </a:r>
            <a:endParaRPr lang="et-EE" dirty="0"/>
          </a:p>
          <a:p>
            <a:r>
              <a:rPr lang="et-EE" dirty="0"/>
              <a:t> (1) </a:t>
            </a:r>
            <a:r>
              <a:rPr lang="et-EE" b="1" dirty="0"/>
              <a:t>Käesoleva peatüki nõudeid kohaldatakse avalikult kasutatavale teele ja avalikkusele ligipääsetavale erateele</a:t>
            </a:r>
            <a:r>
              <a:rPr lang="et-EE" dirty="0"/>
              <a:t>.</a:t>
            </a:r>
          </a:p>
          <a:p>
            <a:r>
              <a:rPr lang="et-EE" dirty="0"/>
              <a:t> (2) Tee ehitamisele, projekteerimisele, korrashoiule ja nendega seotud tegevustele ei kohaldata ehitisregistri kohta sätestatut.</a:t>
            </a:r>
          </a:p>
          <a:p>
            <a:endParaRPr lang="et-EE" dirty="0"/>
          </a:p>
        </p:txBody>
      </p:sp>
    </p:spTree>
    <p:extLst>
      <p:ext uri="{BB962C8B-B14F-4D97-AF65-F5344CB8AC3E}">
        <p14:creationId xmlns:p14="http://schemas.microsoft.com/office/powerpoint/2010/main" val="9145208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323926"/>
            <a:ext cx="7920000" cy="576063"/>
          </a:xfrm>
        </p:spPr>
        <p:txBody>
          <a:bodyPr/>
          <a:lstStyle/>
          <a:p>
            <a:r>
              <a:rPr lang="et-EE" dirty="0"/>
              <a:t>Reoveepuhastid</a:t>
            </a:r>
          </a:p>
        </p:txBody>
      </p:sp>
      <p:sp>
        <p:nvSpPr>
          <p:cNvPr id="3" name="Content Placeholder 2"/>
          <p:cNvSpPr>
            <a:spLocks noGrp="1"/>
          </p:cNvSpPr>
          <p:nvPr>
            <p:ph idx="1"/>
          </p:nvPr>
        </p:nvSpPr>
        <p:spPr>
          <a:xfrm>
            <a:off x="503239" y="1044005"/>
            <a:ext cx="7920000" cy="5237733"/>
          </a:xfrm>
        </p:spPr>
        <p:txBody>
          <a:bodyPr/>
          <a:lstStyle/>
          <a:p>
            <a:r>
              <a:rPr lang="et-EE" sz="1800" dirty="0"/>
              <a:t>Vabariigi Valitsuse 16.05.2001. a määrusest nr 171 „Kanalisatsiooniehitiste veekaitsenõuded“. § 2 lõike 1 kohaselt  kõrvaldatakse reoveepuhastis reoained ja ebasoovitavad organismid reoveest mehaaniliste, bioloogiliste või </a:t>
            </a:r>
            <a:r>
              <a:rPr lang="et-EE" sz="1800" dirty="0" err="1"/>
              <a:t>füüsikalis</a:t>
            </a:r>
            <a:r>
              <a:rPr lang="et-EE" sz="1800" dirty="0"/>
              <a:t>-keemiliste võtetega. Seega kvalifitseeruksid enamus </a:t>
            </a:r>
            <a:r>
              <a:rPr lang="et-EE" sz="1800" dirty="0" err="1"/>
              <a:t>alltoodud</a:t>
            </a:r>
            <a:r>
              <a:rPr lang="et-EE" sz="1800" dirty="0"/>
              <a:t> ehitisi </a:t>
            </a:r>
            <a:r>
              <a:rPr lang="et-EE" sz="1800" b="1" dirty="0"/>
              <a:t>reoveepuhastite</a:t>
            </a:r>
            <a:r>
              <a:rPr lang="et-EE" sz="1800" dirty="0"/>
              <a:t> alla. </a:t>
            </a:r>
          </a:p>
          <a:p>
            <a:r>
              <a:rPr lang="et-EE" sz="1800" dirty="0"/>
              <a:t>Septiku mõistet ehitusseadustik ei defineeri. Septiku mõiste sisustamisel soovitame võtta aluseks  Keskkonnaministeeriumi kodulehel avalikult kättesaadava juhendmaterjali </a:t>
            </a:r>
            <a:r>
              <a:rPr lang="et-EE" sz="1800" dirty="0" err="1"/>
              <a:t>hajaasustuse</a:t>
            </a:r>
            <a:r>
              <a:rPr lang="et-EE" sz="1800" dirty="0"/>
              <a:t> reoveekäitlussüsteemide kavandamiseks, valikuks, ehitamiseks ja hooldamiseks.</a:t>
            </a:r>
          </a:p>
          <a:p>
            <a:r>
              <a:rPr lang="et-EE" sz="1800" u="sng" dirty="0">
                <a:hlinkClick r:id="rId2"/>
              </a:rPr>
              <a:t>http://www.envir.ee/sites/default/files/juhendmaterjal_rvkside_kavandamiseks_valikuks_ehitamiseks_hooldamiseks.pdf</a:t>
            </a:r>
            <a:endParaRPr lang="et-EE" sz="1800" dirty="0"/>
          </a:p>
          <a:p>
            <a:r>
              <a:rPr lang="et-EE" sz="1800" dirty="0"/>
              <a:t>Nimetatud juhendi kohaselt saab septik olla nii iseseisev ehitis kui ka reoveekäitlussüsteemi osa.</a:t>
            </a:r>
          </a:p>
          <a:p>
            <a:r>
              <a:rPr lang="et-EE" sz="1800" b="1" dirty="0"/>
              <a:t>Septik iseseisva ehitisena </a:t>
            </a:r>
            <a:r>
              <a:rPr lang="et-EE" sz="1800" dirty="0"/>
              <a:t>tähendab septikut, millele ei järgne muid puhastussüsteeme. Septik võib olla ka eelpuhasti, millele järgneb puhastussüsteem, sellisel juhul on tegemist muu kanalisatsiooniehitisega. </a:t>
            </a:r>
          </a:p>
          <a:p>
            <a:r>
              <a:rPr lang="et-EE" sz="1800" dirty="0"/>
              <a:t>Juhul, kui puhastussüsteemi koosseisus on ka </a:t>
            </a:r>
            <a:r>
              <a:rPr lang="et-EE" sz="1800" b="1" dirty="0"/>
              <a:t>kanalisatsioonitorustik</a:t>
            </a:r>
            <a:r>
              <a:rPr lang="et-EE" sz="1800" dirty="0"/>
              <a:t>, siis on samuti tegemist </a:t>
            </a:r>
            <a:r>
              <a:rPr lang="et-EE" sz="1800" b="1" dirty="0"/>
              <a:t>muu kanalisatsiooniehitisega</a:t>
            </a:r>
          </a:p>
          <a:p>
            <a:endParaRPr lang="et-EE" sz="1800" dirty="0"/>
          </a:p>
        </p:txBody>
      </p:sp>
    </p:spTree>
    <p:extLst>
      <p:ext uri="{BB962C8B-B14F-4D97-AF65-F5344CB8AC3E}">
        <p14:creationId xmlns:p14="http://schemas.microsoft.com/office/powerpoint/2010/main" val="33544208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648021"/>
          </a:xfrm>
        </p:spPr>
        <p:txBody>
          <a:bodyPr/>
          <a:lstStyle/>
          <a:p>
            <a:r>
              <a:rPr lang="et-EE" dirty="0"/>
              <a:t>Reoveepuhasti</a:t>
            </a:r>
          </a:p>
        </p:txBody>
      </p:sp>
      <p:sp>
        <p:nvSpPr>
          <p:cNvPr id="3" name="Content Placeholder 2"/>
          <p:cNvSpPr>
            <a:spLocks noGrp="1"/>
          </p:cNvSpPr>
          <p:nvPr>
            <p:ph idx="1"/>
          </p:nvPr>
        </p:nvSpPr>
        <p:spPr>
          <a:xfrm>
            <a:off x="503239" y="1188021"/>
            <a:ext cx="7920000" cy="5400600"/>
          </a:xfrm>
        </p:spPr>
        <p:txBody>
          <a:bodyPr/>
          <a:lstStyle/>
          <a:p>
            <a:r>
              <a:rPr lang="et-EE" sz="2000" dirty="0"/>
              <a:t>Septiku paigaldamine + imbväljak - </a:t>
            </a:r>
            <a:r>
              <a:rPr lang="et-EE" sz="2000" b="1" dirty="0"/>
              <a:t>reoveepuhasti</a:t>
            </a:r>
          </a:p>
          <a:p>
            <a:r>
              <a:rPr lang="et-EE" sz="2000" dirty="0"/>
              <a:t>Torustik majani + septik + imbväljak- </a:t>
            </a:r>
            <a:r>
              <a:rPr lang="et-EE" sz="2000" b="1" dirty="0"/>
              <a:t>reoveepuhasti</a:t>
            </a:r>
          </a:p>
          <a:p>
            <a:r>
              <a:rPr lang="et-EE" sz="2000" dirty="0"/>
              <a:t>Septiku rekonstrueerimine ( ümberehitus, asendamine samaväärsega)- </a:t>
            </a:r>
            <a:r>
              <a:rPr lang="et-EE" sz="2000" b="1" dirty="0"/>
              <a:t>kui septik on koos imbväljakuga, siis reoveepuhasti rekonstrueerimine</a:t>
            </a:r>
          </a:p>
          <a:p>
            <a:r>
              <a:rPr lang="et-EE" sz="2000" dirty="0"/>
              <a:t>BIO puhasti + imbväljak - </a:t>
            </a:r>
            <a:r>
              <a:rPr lang="et-EE" sz="2000" b="1" dirty="0"/>
              <a:t>reoveepuhasti</a:t>
            </a:r>
          </a:p>
          <a:p>
            <a:r>
              <a:rPr lang="et-EE" sz="2000" dirty="0"/>
              <a:t>Torustik majast + BIO puhasti + torustik kraavi- </a:t>
            </a:r>
            <a:r>
              <a:rPr lang="et-EE" sz="2000" b="1" dirty="0"/>
              <a:t>reoveepuhasti</a:t>
            </a:r>
          </a:p>
          <a:p>
            <a:r>
              <a:rPr lang="et-EE" sz="2000" b="1" dirty="0"/>
              <a:t>Kogumiskaev (mahuti</a:t>
            </a:r>
            <a:r>
              <a:rPr lang="et-EE" sz="2000" dirty="0"/>
              <a:t>) on veetihe väljavooluta maa-alune mahuti ühiskanalisatsiooniga ühendamata majapidamise reovee kogumiseks.</a:t>
            </a:r>
          </a:p>
          <a:p>
            <a:r>
              <a:rPr lang="et-EE" sz="2000" b="1" dirty="0"/>
              <a:t>Kogumismahuti</a:t>
            </a:r>
            <a:r>
              <a:rPr lang="et-EE" sz="2000" dirty="0"/>
              <a:t> - see on tabelis eraldi välja toodud, nii et kogumismahuti, kui väljavoolu pole. </a:t>
            </a:r>
          </a:p>
          <a:p>
            <a:r>
              <a:rPr lang="et-EE" sz="2000" dirty="0"/>
              <a:t>Torustik majast + kogumismahuti- </a:t>
            </a:r>
            <a:r>
              <a:rPr lang="et-EE" sz="2000" b="1" dirty="0"/>
              <a:t>kogumismahuti, kui väljavoolu pole </a:t>
            </a:r>
          </a:p>
          <a:p>
            <a:endParaRPr lang="et-EE" dirty="0"/>
          </a:p>
        </p:txBody>
      </p:sp>
    </p:spTree>
    <p:extLst>
      <p:ext uri="{BB962C8B-B14F-4D97-AF65-F5344CB8AC3E}">
        <p14:creationId xmlns:p14="http://schemas.microsoft.com/office/powerpoint/2010/main" val="1178820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576013"/>
          </a:xfrm>
        </p:spPr>
        <p:txBody>
          <a:bodyPr/>
          <a:lstStyle/>
          <a:p>
            <a:r>
              <a:rPr lang="et-EE" dirty="0" smtClean="0"/>
              <a:t>Lisamaterjalid taotlejale ja </a:t>
            </a:r>
            <a:r>
              <a:rPr lang="et-EE" dirty="0" err="1" smtClean="0"/>
              <a:t>menetlejale</a:t>
            </a:r>
            <a:endParaRPr lang="et-EE" dirty="0"/>
          </a:p>
        </p:txBody>
      </p:sp>
      <p:sp>
        <p:nvSpPr>
          <p:cNvPr id="3" name="Content Placeholder 2"/>
          <p:cNvSpPr>
            <a:spLocks noGrp="1"/>
          </p:cNvSpPr>
          <p:nvPr>
            <p:ph idx="1"/>
          </p:nvPr>
        </p:nvSpPr>
        <p:spPr>
          <a:xfrm>
            <a:off x="503239" y="1116013"/>
            <a:ext cx="7920000" cy="5165725"/>
          </a:xfrm>
        </p:spPr>
        <p:txBody>
          <a:bodyPr/>
          <a:lstStyle/>
          <a:p>
            <a:pPr marL="457200" indent="-457200">
              <a:buFont typeface="Wingdings" panose="05000000000000000000" pitchFamily="2" charset="2"/>
              <a:buChar char="v"/>
            </a:pPr>
            <a:r>
              <a:rPr lang="et-EE" dirty="0" smtClean="0"/>
              <a:t>Vee- ja kanalisatsioonisüsteemide rajamine (koostanud Marit </a:t>
            </a:r>
            <a:r>
              <a:rPr lang="et-EE" dirty="0" err="1" smtClean="0"/>
              <a:t>Ristal</a:t>
            </a:r>
            <a:r>
              <a:rPr lang="et-EE" dirty="0" smtClean="0"/>
              <a:t> Keskkonnaministeeriumist 2018. aastal)</a:t>
            </a:r>
          </a:p>
          <a:p>
            <a:pPr marL="457200" indent="-457200">
              <a:buFont typeface="Wingdings" panose="05000000000000000000" pitchFamily="2" charset="2"/>
              <a:buChar char="v"/>
            </a:pPr>
            <a:r>
              <a:rPr lang="et-EE" dirty="0" smtClean="0"/>
              <a:t>Autonoomne elektrisüsteem - Elektrilevi </a:t>
            </a:r>
            <a:r>
              <a:rPr lang="et-EE" dirty="0" err="1" smtClean="0"/>
              <a:t>Hajajaam</a:t>
            </a:r>
            <a:r>
              <a:rPr lang="et-EE" dirty="0" smtClean="0"/>
              <a:t> (koostanud </a:t>
            </a:r>
            <a:r>
              <a:rPr lang="et-EE" dirty="0"/>
              <a:t>S</a:t>
            </a:r>
            <a:r>
              <a:rPr lang="et-EE" dirty="0" smtClean="0"/>
              <a:t>ten </a:t>
            </a:r>
            <a:r>
              <a:rPr lang="et-EE" dirty="0" err="1" smtClean="0"/>
              <a:t>Aan</a:t>
            </a:r>
            <a:r>
              <a:rPr lang="et-EE" dirty="0" smtClean="0"/>
              <a:t> 2018. aastal)</a:t>
            </a:r>
            <a:endParaRPr lang="et-EE" dirty="0"/>
          </a:p>
          <a:p>
            <a:pPr marL="457200" indent="-457200">
              <a:buFont typeface="Wingdings" panose="05000000000000000000" pitchFamily="2" charset="2"/>
              <a:buChar char="v"/>
            </a:pPr>
            <a:r>
              <a:rPr lang="et-EE" dirty="0"/>
              <a:t>Juhendmaterjal </a:t>
            </a:r>
            <a:r>
              <a:rPr lang="et-EE" dirty="0" err="1" smtClean="0"/>
              <a:t>hajaasustuse</a:t>
            </a:r>
            <a:r>
              <a:rPr lang="et-EE" dirty="0"/>
              <a:t> </a:t>
            </a:r>
            <a:r>
              <a:rPr lang="et-EE" dirty="0" smtClean="0"/>
              <a:t>reoveekäitlus- süsteemide kavandamiseks, valikuks</a:t>
            </a:r>
            <a:r>
              <a:rPr lang="et-EE" dirty="0"/>
              <a:t>, ehitamiseks ja </a:t>
            </a:r>
            <a:r>
              <a:rPr lang="et-EE" dirty="0" smtClean="0"/>
              <a:t>hooldamiseks (koostanud Keskkonnaministeerium/KIK 2015. aastal)</a:t>
            </a:r>
            <a:endParaRPr lang="et-EE" dirty="0"/>
          </a:p>
        </p:txBody>
      </p:sp>
    </p:spTree>
    <p:extLst>
      <p:ext uri="{BB962C8B-B14F-4D97-AF65-F5344CB8AC3E}">
        <p14:creationId xmlns:p14="http://schemas.microsoft.com/office/powerpoint/2010/main" val="2751746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t-EE" dirty="0" smtClean="0"/>
              <a:t>Aitäh!</a:t>
            </a:r>
            <a:endParaRPr lang="en-US" dirty="0"/>
          </a:p>
        </p:txBody>
      </p:sp>
      <p:sp>
        <p:nvSpPr>
          <p:cNvPr id="5" name="Subtitle 4"/>
          <p:cNvSpPr>
            <a:spLocks noGrp="1"/>
          </p:cNvSpPr>
          <p:nvPr>
            <p:ph type="subTitle" idx="1"/>
          </p:nvPr>
        </p:nvSpPr>
        <p:spPr/>
        <p:txBody>
          <a:bodyPr/>
          <a:lstStyle/>
          <a:p>
            <a:r>
              <a:rPr lang="et-EE" dirty="0" smtClean="0"/>
              <a:t>Tiina Loorand</a:t>
            </a:r>
          </a:p>
          <a:p>
            <a:r>
              <a:rPr lang="et-EE" dirty="0" smtClean="0"/>
              <a:t>Tiina.Loorand@rtk.ee</a:t>
            </a:r>
            <a:endParaRPr lang="en-US" dirty="0"/>
          </a:p>
        </p:txBody>
      </p:sp>
    </p:spTree>
    <p:extLst>
      <p:ext uri="{BB962C8B-B14F-4D97-AF65-F5344CB8AC3E}">
        <p14:creationId xmlns:p14="http://schemas.microsoft.com/office/powerpoint/2010/main" val="39796309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395934"/>
            <a:ext cx="7920000" cy="1080120"/>
          </a:xfrm>
        </p:spPr>
        <p:txBody>
          <a:bodyPr/>
          <a:lstStyle/>
          <a:p>
            <a:r>
              <a:rPr lang="et-EE" dirty="0"/>
              <a:t>Riigipoolne toetus 2019. aastal on </a:t>
            </a:r>
            <a:r>
              <a:rPr lang="et-EE" dirty="0" smtClean="0"/>
              <a:t/>
            </a:r>
            <a:br>
              <a:rPr lang="et-EE" dirty="0" smtClean="0"/>
            </a:br>
            <a:r>
              <a:rPr lang="et-EE" dirty="0" smtClean="0"/>
              <a:t>1 </a:t>
            </a:r>
            <a:r>
              <a:rPr lang="et-EE" dirty="0"/>
              <a:t>800 000 </a:t>
            </a:r>
            <a:r>
              <a:rPr lang="et-EE" dirty="0" smtClean="0"/>
              <a:t>eurot </a:t>
            </a:r>
            <a:r>
              <a:rPr lang="et-EE" dirty="0"/>
              <a:t/>
            </a:r>
            <a:br>
              <a:rPr lang="et-EE" dirty="0"/>
            </a:br>
            <a:endParaRPr lang="et-EE" dirty="0"/>
          </a:p>
        </p:txBody>
      </p:sp>
      <p:sp>
        <p:nvSpPr>
          <p:cNvPr id="3" name="Content Placeholder 2"/>
          <p:cNvSpPr>
            <a:spLocks noGrp="1"/>
          </p:cNvSpPr>
          <p:nvPr>
            <p:ph idx="1"/>
          </p:nvPr>
        </p:nvSpPr>
        <p:spPr>
          <a:xfrm>
            <a:off x="323305" y="1443171"/>
            <a:ext cx="7920000" cy="5112568"/>
          </a:xfrm>
        </p:spPr>
        <p:txBody>
          <a:bodyPr/>
          <a:lstStyle/>
          <a:p>
            <a:r>
              <a:rPr lang="et-EE" sz="2400" dirty="0"/>
              <a:t>Programmi riigipoolse toetusvahendite jaotuse kohalike omavalitsuste lõikes koostab riigihalduse minister käskkirjaga, lähtudes:</a:t>
            </a:r>
          </a:p>
          <a:p>
            <a:pPr marL="342900" indent="-342900">
              <a:buFont typeface="Arial" panose="020B0604020202020204" pitchFamily="34" charset="0"/>
              <a:buChar char="•"/>
            </a:pPr>
            <a:r>
              <a:rPr lang="et-EE" sz="2400" b="1" dirty="0"/>
              <a:t>kohalike omavalitsuste poolt esitatud andmetest positiivse hindamistulemusega taotluste toetuse summast</a:t>
            </a:r>
            <a:r>
              <a:rPr lang="et-EE" sz="2400" dirty="0"/>
              <a:t>;</a:t>
            </a:r>
          </a:p>
          <a:p>
            <a:pPr marL="342900" indent="-342900">
              <a:buFont typeface="Arial" panose="020B0604020202020204" pitchFamily="34" charset="0"/>
              <a:buChar char="•"/>
            </a:pPr>
            <a:r>
              <a:rPr lang="et-EE" sz="2400" b="1" dirty="0"/>
              <a:t>maksimaalsest summast, millega kohalik omavalitsus on valmis programmi elluviimises 2019. aastal osalema </a:t>
            </a:r>
          </a:p>
          <a:p>
            <a:r>
              <a:rPr lang="et-EE" sz="2400" dirty="0"/>
              <a:t>Andmed tuleb esitada vastavalt „</a:t>
            </a:r>
            <a:r>
              <a:rPr lang="et-EE" sz="2400" dirty="0" err="1"/>
              <a:t>Hajaasustuse</a:t>
            </a:r>
            <a:r>
              <a:rPr lang="et-EE" sz="2400" dirty="0"/>
              <a:t> programmi“ määruse § 11 lõikele </a:t>
            </a:r>
            <a:r>
              <a:rPr lang="et-EE" sz="2400" dirty="0" smtClean="0"/>
              <a:t>10, </a:t>
            </a:r>
            <a:r>
              <a:rPr lang="et-EE" sz="2400" b="1" dirty="0" smtClean="0"/>
              <a:t>hiljemalt </a:t>
            </a:r>
            <a:r>
              <a:rPr lang="et-EE" sz="2400" b="1" dirty="0">
                <a:solidFill>
                  <a:srgbClr val="FF0000"/>
                </a:solidFill>
              </a:rPr>
              <a:t>21. juuniks 2019</a:t>
            </a:r>
            <a:r>
              <a:rPr lang="et-EE" sz="2400" dirty="0">
                <a:solidFill>
                  <a:srgbClr val="FF0000"/>
                </a:solidFill>
              </a:rPr>
              <a:t>. </a:t>
            </a:r>
          </a:p>
          <a:p>
            <a:r>
              <a:rPr lang="et-EE" sz="2400" dirty="0">
                <a:solidFill>
                  <a:srgbClr val="7030A0"/>
                </a:solidFill>
              </a:rPr>
              <a:t>Otsused tehakse üldjuhul 60 tööpäeva jooksul – </a:t>
            </a:r>
            <a:r>
              <a:rPr lang="et-EE" sz="2400" b="1" dirty="0" smtClean="0">
                <a:solidFill>
                  <a:srgbClr val="7030A0"/>
                </a:solidFill>
              </a:rPr>
              <a:t>5</a:t>
            </a:r>
            <a:r>
              <a:rPr lang="et-EE" sz="2400" b="1" dirty="0">
                <a:solidFill>
                  <a:srgbClr val="7030A0"/>
                </a:solidFill>
              </a:rPr>
              <a:t>. augustiks</a:t>
            </a:r>
          </a:p>
          <a:p>
            <a:endParaRPr lang="et-EE" dirty="0"/>
          </a:p>
        </p:txBody>
      </p:sp>
    </p:spTree>
    <p:extLst>
      <p:ext uri="{BB962C8B-B14F-4D97-AF65-F5344CB8AC3E}">
        <p14:creationId xmlns:p14="http://schemas.microsoft.com/office/powerpoint/2010/main" val="2006961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792037"/>
          </a:xfrm>
        </p:spPr>
        <p:txBody>
          <a:bodyPr/>
          <a:lstStyle/>
          <a:p>
            <a:r>
              <a:rPr lang="et-EE" dirty="0"/>
              <a:t>Programmi eesmärk</a:t>
            </a:r>
            <a:br>
              <a:rPr lang="et-EE" dirty="0"/>
            </a:br>
            <a:endParaRPr lang="et-EE" dirty="0"/>
          </a:p>
        </p:txBody>
      </p:sp>
      <p:sp>
        <p:nvSpPr>
          <p:cNvPr id="3" name="Content Placeholder 2"/>
          <p:cNvSpPr>
            <a:spLocks noGrp="1"/>
          </p:cNvSpPr>
          <p:nvPr>
            <p:ph idx="1"/>
          </p:nvPr>
        </p:nvSpPr>
        <p:spPr>
          <a:xfrm>
            <a:off x="503239" y="1188021"/>
            <a:ext cx="7920000" cy="5256584"/>
          </a:xfrm>
        </p:spPr>
        <p:txBody>
          <a:bodyPr/>
          <a:lstStyle/>
          <a:p>
            <a:pPr lvl="1" fontAlgn="auto" hangingPunct="1">
              <a:spcBef>
                <a:spcPts val="0"/>
              </a:spcBef>
              <a:defRPr/>
            </a:pPr>
            <a:r>
              <a:rPr lang="et-EE" sz="2600" dirty="0">
                <a:latin typeface="Arial" charset="0"/>
              </a:rPr>
              <a:t>Programmi eesmärgiks on </a:t>
            </a:r>
            <a:r>
              <a:rPr lang="et-EE" sz="2600" dirty="0" err="1">
                <a:latin typeface="Arial" charset="0"/>
              </a:rPr>
              <a:t>hajaasustusega</a:t>
            </a:r>
            <a:r>
              <a:rPr lang="et-EE" sz="2600" dirty="0">
                <a:latin typeface="Arial" charset="0"/>
              </a:rPr>
              <a:t> maapiirkondades elavatele </a:t>
            </a:r>
            <a:r>
              <a:rPr lang="et-EE" sz="2600" b="1" dirty="0">
                <a:latin typeface="Arial" charset="0"/>
              </a:rPr>
              <a:t>peredele </a:t>
            </a:r>
            <a:r>
              <a:rPr lang="et-EE" sz="2600" dirty="0">
                <a:latin typeface="Arial" charset="0"/>
              </a:rPr>
              <a:t>tagada head elutingimused ning seeläbi aidata kaasa elanike arvu püsimisele </a:t>
            </a:r>
            <a:r>
              <a:rPr lang="et-EE" sz="2600" dirty="0" err="1">
                <a:latin typeface="Arial" charset="0"/>
              </a:rPr>
              <a:t>hajaasustusega</a:t>
            </a:r>
            <a:r>
              <a:rPr lang="et-EE" sz="2600" dirty="0">
                <a:latin typeface="Arial" charset="0"/>
              </a:rPr>
              <a:t> maapiirkondades</a:t>
            </a:r>
          </a:p>
          <a:p>
            <a:pPr lvl="1" fontAlgn="auto" hangingPunct="1">
              <a:spcBef>
                <a:spcPts val="0"/>
              </a:spcBef>
              <a:defRPr/>
            </a:pPr>
            <a:endParaRPr lang="et-EE" sz="2600" dirty="0">
              <a:latin typeface="Arial" charset="0"/>
            </a:endParaRPr>
          </a:p>
          <a:p>
            <a:pPr lvl="1" fontAlgn="auto" hangingPunct="1">
              <a:spcBef>
                <a:spcPts val="0"/>
              </a:spcBef>
              <a:defRPr/>
            </a:pPr>
            <a:r>
              <a:rPr lang="et-EE" sz="2600" dirty="0">
                <a:latin typeface="Arial" charset="0"/>
              </a:rPr>
              <a:t>Eesmärgi saavutamiseks toetatakse programmist </a:t>
            </a:r>
            <a:r>
              <a:rPr lang="et-EE" sz="2600" b="1" dirty="0">
                <a:latin typeface="Arial" charset="0"/>
              </a:rPr>
              <a:t>järgmisi valdkondi:</a:t>
            </a:r>
          </a:p>
          <a:p>
            <a:pPr lvl="1" fontAlgn="auto" hangingPunct="1">
              <a:spcBef>
                <a:spcPts val="0"/>
              </a:spcBef>
              <a:defRPr/>
            </a:pPr>
            <a:r>
              <a:rPr lang="et-EE" sz="2600" b="1" dirty="0">
                <a:latin typeface="Arial" charset="0"/>
              </a:rPr>
              <a:t>- </a:t>
            </a:r>
            <a:r>
              <a:rPr lang="et-EE" sz="2600" dirty="0">
                <a:latin typeface="Arial" charset="0"/>
              </a:rPr>
              <a:t>veevarustussüsteemid;</a:t>
            </a:r>
          </a:p>
          <a:p>
            <a:pPr lvl="1" fontAlgn="auto" hangingPunct="1">
              <a:spcBef>
                <a:spcPts val="0"/>
              </a:spcBef>
              <a:defRPr/>
            </a:pPr>
            <a:r>
              <a:rPr lang="et-EE" sz="2600" dirty="0">
                <a:latin typeface="Arial" charset="0"/>
              </a:rPr>
              <a:t>- kanalisatsioonisüsteemid;</a:t>
            </a:r>
          </a:p>
          <a:p>
            <a:pPr lvl="1" fontAlgn="auto" hangingPunct="1">
              <a:spcBef>
                <a:spcPts val="0"/>
              </a:spcBef>
              <a:defRPr/>
            </a:pPr>
            <a:r>
              <a:rPr lang="et-EE" sz="2600" dirty="0">
                <a:latin typeface="Arial" charset="0"/>
              </a:rPr>
              <a:t>- juurdepääsuteed;</a:t>
            </a:r>
          </a:p>
          <a:p>
            <a:pPr lvl="1" fontAlgn="auto" hangingPunct="1">
              <a:spcBef>
                <a:spcPts val="0"/>
              </a:spcBef>
              <a:defRPr/>
            </a:pPr>
            <a:r>
              <a:rPr lang="et-EE" sz="2600" dirty="0">
                <a:latin typeface="Arial" charset="0"/>
              </a:rPr>
              <a:t>- autonoomsed elektrisüsteemid (</a:t>
            </a:r>
            <a:r>
              <a:rPr lang="fi-FI" sz="2600" b="1" dirty="0" err="1">
                <a:latin typeface="Arial" charset="0"/>
              </a:rPr>
              <a:t>tingimusel</a:t>
            </a:r>
            <a:r>
              <a:rPr lang="fi-FI" sz="2600" b="1" dirty="0">
                <a:latin typeface="Arial" charset="0"/>
              </a:rPr>
              <a:t>, et </a:t>
            </a:r>
            <a:r>
              <a:rPr lang="fi-FI" sz="2600" b="1" dirty="0" err="1">
                <a:latin typeface="Arial" charset="0"/>
              </a:rPr>
              <a:t>majapidamine</a:t>
            </a:r>
            <a:r>
              <a:rPr lang="fi-FI" sz="2600" b="1" dirty="0">
                <a:latin typeface="Arial" charset="0"/>
              </a:rPr>
              <a:t> ei ole </a:t>
            </a:r>
            <a:r>
              <a:rPr lang="fi-FI" sz="2600" b="1" dirty="0" err="1">
                <a:latin typeface="Arial" charset="0"/>
              </a:rPr>
              <a:t>liitunud</a:t>
            </a:r>
            <a:r>
              <a:rPr lang="fi-FI" sz="2600" b="1" dirty="0">
                <a:latin typeface="Arial" charset="0"/>
              </a:rPr>
              <a:t> </a:t>
            </a:r>
            <a:r>
              <a:rPr lang="fi-FI" sz="2600" b="1" dirty="0" err="1">
                <a:latin typeface="Arial" charset="0"/>
              </a:rPr>
              <a:t>elektrivõrguga</a:t>
            </a:r>
            <a:r>
              <a:rPr lang="et-EE" sz="2600" b="1" dirty="0">
                <a:latin typeface="Arial" charset="0"/>
              </a:rPr>
              <a:t>)</a:t>
            </a:r>
            <a:endParaRPr lang="et-EE" sz="2600" dirty="0">
              <a:latin typeface="Arial" charset="0"/>
            </a:endParaRPr>
          </a:p>
          <a:p>
            <a:endParaRPr lang="et-EE" dirty="0"/>
          </a:p>
        </p:txBody>
      </p:sp>
    </p:spTree>
    <p:extLst>
      <p:ext uri="{BB962C8B-B14F-4D97-AF65-F5344CB8AC3E}">
        <p14:creationId xmlns:p14="http://schemas.microsoft.com/office/powerpoint/2010/main" val="397836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Taotluste hindamine ja paikvaatlus</a:t>
            </a:r>
          </a:p>
        </p:txBody>
      </p:sp>
      <p:sp>
        <p:nvSpPr>
          <p:cNvPr id="3" name="Content Placeholder 2"/>
          <p:cNvSpPr>
            <a:spLocks noGrp="1"/>
          </p:cNvSpPr>
          <p:nvPr>
            <p:ph idx="1"/>
          </p:nvPr>
        </p:nvSpPr>
        <p:spPr/>
        <p:txBody>
          <a:bodyPr/>
          <a:lstStyle/>
          <a:p>
            <a:pPr marL="342900" indent="-342900">
              <a:buFont typeface="Wingdings" panose="05000000000000000000" pitchFamily="2" charset="2"/>
              <a:buChar char="Ø"/>
            </a:pPr>
            <a:r>
              <a:rPr lang="et-EE" sz="2400" dirty="0"/>
              <a:t>Nõuetele vastavaid taotlusi hindab </a:t>
            </a:r>
            <a:r>
              <a:rPr lang="et-EE" sz="2400" dirty="0">
                <a:solidFill>
                  <a:srgbClr val="7030A0"/>
                </a:solidFill>
              </a:rPr>
              <a:t>valla- või linnavalitsus </a:t>
            </a:r>
            <a:r>
              <a:rPr lang="et-EE" sz="2400" dirty="0"/>
              <a:t>või </a:t>
            </a:r>
            <a:r>
              <a:rPr lang="et-EE" sz="2400" dirty="0">
                <a:solidFill>
                  <a:srgbClr val="7030A0"/>
                </a:solidFill>
              </a:rPr>
              <a:t>kohaliku omavalitsuse moodustatud komisjon</a:t>
            </a:r>
            <a:r>
              <a:rPr lang="et-EE" sz="2400" dirty="0"/>
              <a:t> (§ 11 lg 6)</a:t>
            </a:r>
          </a:p>
          <a:p>
            <a:pPr marL="342900" indent="-342900">
              <a:buFont typeface="Wingdings" panose="05000000000000000000" pitchFamily="2" charset="2"/>
              <a:buChar char="Ø"/>
            </a:pPr>
            <a:r>
              <a:rPr lang="et-EE" sz="2400" dirty="0"/>
              <a:t>Enne taotluse hindamist on komisjoni liikmetel või kohaliku omavalitsuse esindajatel </a:t>
            </a:r>
            <a:r>
              <a:rPr lang="et-EE" sz="2400" b="1" dirty="0"/>
              <a:t>õigus</a:t>
            </a:r>
            <a:r>
              <a:rPr lang="et-EE" sz="2400" dirty="0"/>
              <a:t> tutvuda kohapeal nõuetele vastava taotluse esitanud taotleja ja kaastaotlejate majapidamise olukorraga ja kitsaskohtadega, mida soovitakse projektiga lahendada (§ 11 lg 7) </a:t>
            </a:r>
          </a:p>
          <a:p>
            <a:pPr marL="342900" indent="-342900">
              <a:buFont typeface="Wingdings" panose="05000000000000000000" pitchFamily="2" charset="2"/>
              <a:buChar char="Ø"/>
            </a:pPr>
            <a:r>
              <a:rPr lang="et-EE" sz="2400" dirty="0"/>
              <a:t>Objektide kohapealse külastuse kuupäevad tuleb kajastada hindamise protokollis</a:t>
            </a:r>
          </a:p>
          <a:p>
            <a:endParaRPr lang="et-EE" dirty="0"/>
          </a:p>
        </p:txBody>
      </p:sp>
    </p:spTree>
    <p:extLst>
      <p:ext uri="{BB962C8B-B14F-4D97-AF65-F5344CB8AC3E}">
        <p14:creationId xmlns:p14="http://schemas.microsoft.com/office/powerpoint/2010/main" val="169072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648021"/>
          </a:xfrm>
        </p:spPr>
        <p:txBody>
          <a:bodyPr/>
          <a:lstStyle/>
          <a:p>
            <a:r>
              <a:rPr lang="et-EE" dirty="0"/>
              <a:t>Toetuse suurus</a:t>
            </a:r>
          </a:p>
        </p:txBody>
      </p:sp>
      <p:sp>
        <p:nvSpPr>
          <p:cNvPr id="3" name="Content Placeholder 2"/>
          <p:cNvSpPr>
            <a:spLocks noGrp="1"/>
          </p:cNvSpPr>
          <p:nvPr>
            <p:ph idx="1"/>
          </p:nvPr>
        </p:nvSpPr>
        <p:spPr>
          <a:xfrm>
            <a:off x="503239" y="1188021"/>
            <a:ext cx="7920000" cy="5093717"/>
          </a:xfrm>
        </p:spPr>
        <p:txBody>
          <a:bodyPr/>
          <a:lstStyle/>
          <a:p>
            <a:pPr marL="342900" indent="-342900">
              <a:buFont typeface="Wingdings" panose="05000000000000000000" pitchFamily="2" charset="2"/>
              <a:buChar char="Ø"/>
            </a:pPr>
            <a:r>
              <a:rPr lang="et-EE" sz="2000" dirty="0"/>
              <a:t>Maksimaalne toetus programmist </a:t>
            </a:r>
            <a:r>
              <a:rPr lang="et-EE" sz="2000" dirty="0">
                <a:solidFill>
                  <a:srgbClr val="C00000"/>
                </a:solidFill>
              </a:rPr>
              <a:t>ühele</a:t>
            </a:r>
            <a:r>
              <a:rPr lang="et-EE" sz="2000" dirty="0"/>
              <a:t> </a:t>
            </a:r>
            <a:r>
              <a:rPr lang="et-EE" sz="2000" b="1" dirty="0">
                <a:solidFill>
                  <a:srgbClr val="C00000"/>
                </a:solidFill>
              </a:rPr>
              <a:t>majapidamisele</a:t>
            </a:r>
            <a:r>
              <a:rPr lang="et-EE" sz="2000" dirty="0"/>
              <a:t> on </a:t>
            </a:r>
            <a:r>
              <a:rPr lang="et-EE" sz="2000" b="1" dirty="0"/>
              <a:t>6500 eurot</a:t>
            </a:r>
            <a:r>
              <a:rPr lang="et-EE" sz="2000" dirty="0"/>
              <a:t>. </a:t>
            </a:r>
          </a:p>
          <a:p>
            <a:pPr marL="342900" indent="-342900">
              <a:buFont typeface="Arial" panose="020B0604020202020204" pitchFamily="34" charset="0"/>
              <a:buChar char="•"/>
            </a:pPr>
            <a:r>
              <a:rPr lang="et-EE" sz="2000" dirty="0"/>
              <a:t>Programmist eraldatud toetuseks loetakse ka </a:t>
            </a:r>
            <a:r>
              <a:rPr lang="et-EE" sz="2000" b="1" dirty="0"/>
              <a:t>viiel eelneval kalendriaastal</a:t>
            </a:r>
            <a:r>
              <a:rPr lang="et-EE" sz="2000" dirty="0"/>
              <a:t> (</a:t>
            </a:r>
            <a:r>
              <a:rPr lang="et-EE" sz="2000" dirty="0">
                <a:solidFill>
                  <a:srgbClr val="FF0000"/>
                </a:solidFill>
              </a:rPr>
              <a:t>2014 -2018</a:t>
            </a:r>
            <a:r>
              <a:rPr lang="et-EE" sz="2000" dirty="0"/>
              <a:t>) programmist saadud toetuse summa. Varasemate mitut majapidamist hõlmanud projektide puhul jagatakse saadud toetus arvestuslikult majapidamiste vahel võrdselt (§ 5 lg 6)</a:t>
            </a:r>
          </a:p>
          <a:p>
            <a:pPr marL="342900" indent="-342900">
              <a:buFont typeface="Wingdings" panose="05000000000000000000" pitchFamily="2" charset="2"/>
              <a:buChar char="Ø"/>
            </a:pPr>
            <a:r>
              <a:rPr lang="et-EE" sz="2000" dirty="0"/>
              <a:t>Iga § 6 lõikes 1 nimetatud valdkonna jaoks on ühele majapidamisele võimalik toetust saada programmist </a:t>
            </a:r>
            <a:r>
              <a:rPr lang="et-EE" sz="2000" dirty="0">
                <a:solidFill>
                  <a:srgbClr val="7030A0"/>
                </a:solidFill>
              </a:rPr>
              <a:t>üks kord </a:t>
            </a:r>
            <a:r>
              <a:rPr lang="et-EE" sz="2000" b="1" dirty="0"/>
              <a:t>kuue kalendriaasta jooksul</a:t>
            </a:r>
            <a:r>
              <a:rPr lang="et-EE" sz="2000" dirty="0"/>
              <a:t>. Teistkordset toetust sama valdkonna rahastamiseks võib kuue kalendriaasta jooksul anda juhul, kui toetuse saaja on sama valdkonna eelmise toetuse täies mahus tagastanud põhjusel, et projekti eesmärke ei olnud võimalik saavutada (§ 5 lg 7)</a:t>
            </a:r>
          </a:p>
          <a:p>
            <a:pPr marL="342900" indent="-342900">
              <a:buFont typeface="Wingdings" panose="05000000000000000000" pitchFamily="2" charset="2"/>
              <a:buChar char="Ø"/>
            </a:pPr>
            <a:r>
              <a:rPr lang="et-EE" sz="2000" dirty="0"/>
              <a:t>Programmist võib toetust anda tingimusel, et taotluse esitamise päevaks on kohalik omavalitsus kinnitanud eelmise sama majapidamisega seotud projekti toetuse kasutamise aruande (§ 5 lg 8)</a:t>
            </a:r>
          </a:p>
          <a:p>
            <a:endParaRPr lang="et-EE" dirty="0"/>
          </a:p>
        </p:txBody>
      </p:sp>
    </p:spTree>
    <p:extLst>
      <p:ext uri="{BB962C8B-B14F-4D97-AF65-F5344CB8AC3E}">
        <p14:creationId xmlns:p14="http://schemas.microsoft.com/office/powerpoint/2010/main" val="2103417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suurus</a:t>
            </a:r>
          </a:p>
        </p:txBody>
      </p:sp>
      <p:sp>
        <p:nvSpPr>
          <p:cNvPr id="3" name="Content Placeholder 2"/>
          <p:cNvSpPr>
            <a:spLocks noGrp="1"/>
          </p:cNvSpPr>
          <p:nvPr>
            <p:ph idx="1"/>
          </p:nvPr>
        </p:nvSpPr>
        <p:spPr/>
        <p:txBody>
          <a:bodyPr/>
          <a:lstStyle/>
          <a:p>
            <a:pPr marL="457200" indent="-457200">
              <a:buFont typeface="Wingdings" panose="05000000000000000000" pitchFamily="2" charset="2"/>
              <a:buChar char="Ø"/>
            </a:pPr>
            <a:r>
              <a:rPr lang="et-EE" dirty="0"/>
              <a:t>Pärast taotluse kohta otsuse tegemist </a:t>
            </a:r>
            <a:r>
              <a:rPr lang="et-EE" dirty="0">
                <a:solidFill>
                  <a:srgbClr val="FF0000"/>
                </a:solidFill>
              </a:rPr>
              <a:t>ei ole toetuse summat lubatud suurendada</a:t>
            </a:r>
            <a:r>
              <a:rPr lang="et-EE" dirty="0"/>
              <a:t>, välja arvatud juhul, kui rahastatavate projektide pingereas viimase rahastatava projekti osas on tehtud otsus taotluse </a:t>
            </a:r>
            <a:r>
              <a:rPr lang="et-EE" u="sng" dirty="0"/>
              <a:t>osaliseks rahuldamiseks </a:t>
            </a:r>
            <a:r>
              <a:rPr lang="et-EE" dirty="0"/>
              <a:t>või kui toetuse summat suurendatakse kohaliku omavalitsuse poolse toetuse suurendamise kaudu. </a:t>
            </a:r>
          </a:p>
          <a:p>
            <a:endParaRPr lang="et-EE" dirty="0"/>
          </a:p>
        </p:txBody>
      </p:sp>
    </p:spTree>
    <p:extLst>
      <p:ext uri="{BB962C8B-B14F-4D97-AF65-F5344CB8AC3E}">
        <p14:creationId xmlns:p14="http://schemas.microsoft.com/office/powerpoint/2010/main" val="1900608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Majapidamine</a:t>
            </a:r>
          </a:p>
        </p:txBody>
      </p:sp>
      <p:sp>
        <p:nvSpPr>
          <p:cNvPr id="3" name="Content Placeholder 2"/>
          <p:cNvSpPr>
            <a:spLocks noGrp="1"/>
          </p:cNvSpPr>
          <p:nvPr>
            <p:ph idx="1"/>
          </p:nvPr>
        </p:nvSpPr>
        <p:spPr>
          <a:xfrm>
            <a:off x="501377" y="1764085"/>
            <a:ext cx="7920000" cy="4513263"/>
          </a:xfrm>
        </p:spPr>
        <p:txBody>
          <a:bodyPr/>
          <a:lstStyle/>
          <a:p>
            <a:pPr marL="342900" indent="-342900">
              <a:buFont typeface="Wingdings" panose="05000000000000000000" pitchFamily="2" charset="2"/>
              <a:buChar char="Ø"/>
            </a:pPr>
            <a:r>
              <a:rPr lang="et-EE" sz="2400" b="1" dirty="0"/>
              <a:t>Majapidamine</a:t>
            </a:r>
            <a:r>
              <a:rPr lang="et-EE" sz="2400" dirty="0"/>
              <a:t> on elamuna kasutatav hoone koos sinna juurde kuuluvate abihoonetega. Elamuna kasutatava hoone kasutusotstarve peab olema avalikes registrites majandus- ja taristuministri 2. juuni 2015. a määruse nr 51 „Ehitise kasutamise otstarvete loetelu“ kohaselt </a:t>
            </a:r>
            <a:r>
              <a:rPr lang="et-EE" sz="2400" b="1" u="sng" dirty="0">
                <a:solidFill>
                  <a:srgbClr val="7030A0"/>
                </a:solidFill>
              </a:rPr>
              <a:t>elamu </a:t>
            </a:r>
            <a:r>
              <a:rPr lang="et-EE" sz="2400" b="1" dirty="0"/>
              <a:t>või</a:t>
            </a:r>
            <a:r>
              <a:rPr lang="et-EE" sz="2400" dirty="0"/>
              <a:t> sellele peab olema väljastatud </a:t>
            </a:r>
            <a:r>
              <a:rPr lang="et-EE" sz="2400" dirty="0">
                <a:solidFill>
                  <a:srgbClr val="7030A0"/>
                </a:solidFill>
              </a:rPr>
              <a:t>ehitusluba elamu ehitamiseks </a:t>
            </a:r>
            <a:r>
              <a:rPr lang="et-EE" sz="2400" b="1" dirty="0"/>
              <a:t>või</a:t>
            </a:r>
            <a:r>
              <a:rPr lang="et-EE" sz="2400" dirty="0"/>
              <a:t> enne 22. juulit 1995. a ehitatud hoonete puhul peab olema tegemist asjaõigusseaduse rakendamise seaduse tähenduses õiguslikul alusel ehitatud ehitisega, mille ettenähtud kasutusotstarve on elamu. </a:t>
            </a:r>
          </a:p>
          <a:p>
            <a:endParaRPr lang="et-EE" dirty="0"/>
          </a:p>
        </p:txBody>
      </p:sp>
    </p:spTree>
    <p:extLst>
      <p:ext uri="{BB962C8B-B14F-4D97-AF65-F5344CB8AC3E}">
        <p14:creationId xmlns:p14="http://schemas.microsoft.com/office/powerpoint/2010/main" val="2174352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2989</Words>
  <Application>Microsoft Office PowerPoint</Application>
  <PresentationFormat>Custom</PresentationFormat>
  <Paragraphs>194</Paragraphs>
  <Slides>39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 Unicode MS</vt:lpstr>
      <vt:lpstr>Microsoft YaHei</vt:lpstr>
      <vt:lpstr>Arial</vt:lpstr>
      <vt:lpstr>Roboto Condensed</vt:lpstr>
      <vt:lpstr>Times New Roman</vt:lpstr>
      <vt:lpstr>Wingdings</vt:lpstr>
      <vt:lpstr>Office Theme</vt:lpstr>
      <vt:lpstr>Hajaasustuse programm 2019 </vt:lpstr>
      <vt:lpstr>Taotlusvoor</vt:lpstr>
      <vt:lpstr>Taotlusvooru avamine</vt:lpstr>
      <vt:lpstr>Riigipoolne toetus 2019. aastal on  1 800 000 eurot  </vt:lpstr>
      <vt:lpstr>Programmi eesmärk </vt:lpstr>
      <vt:lpstr>Taotluste hindamine ja paikvaatlus</vt:lpstr>
      <vt:lpstr>Toetuse suurus</vt:lpstr>
      <vt:lpstr>Toetuse suurus</vt:lpstr>
      <vt:lpstr>Majapidamine</vt:lpstr>
      <vt:lpstr>Toetus ja omafinantseering</vt:lpstr>
      <vt:lpstr>Hajaasustusega piirkonnad- piirkonnad, mille hulka ei kuulu:</vt:lpstr>
      <vt:lpstr>Nõuded taotlejale ja kaastaotlejale</vt:lpstr>
      <vt:lpstr>Maksuvõla kontrollimine</vt:lpstr>
      <vt:lpstr>Kaastaotlejad</vt:lpstr>
      <vt:lpstr>Nõuded taotlejale ja kaastaotlejale</vt:lpstr>
      <vt:lpstr>Majapidamise omanik, valdaja</vt:lpstr>
      <vt:lpstr>Projekti periood</vt:lpstr>
      <vt:lpstr>Korterelamud</vt:lpstr>
      <vt:lpstr>Korterelamud § 15 </vt:lpstr>
      <vt:lpstr>Abikõlblikud kulud</vt:lpstr>
      <vt:lpstr>Abikõlblikud kulud</vt:lpstr>
      <vt:lpstr>Taotluse esitamine</vt:lpstr>
      <vt:lpstr>Taotluse esitamine</vt:lpstr>
      <vt:lpstr>Taotluse esitamine</vt:lpstr>
      <vt:lpstr>Taotluste menetlemine ja hindamine </vt:lpstr>
      <vt:lpstr>Taotluste menetlemine ja hindamine</vt:lpstr>
      <vt:lpstr>Otsused</vt:lpstr>
      <vt:lpstr>Tingimuslik otsus</vt:lpstr>
      <vt:lpstr>Otsus</vt:lpstr>
      <vt:lpstr>Toetuslepingu sõlmimine</vt:lpstr>
      <vt:lpstr>Toetuse väljamaksmise tingimused </vt:lpstr>
      <vt:lpstr>Kaetud tööde akt</vt:lpstr>
      <vt:lpstr>Juurdepääsutee</vt:lpstr>
      <vt:lpstr>Reoveepuhasti</vt:lpstr>
      <vt:lpstr>Juurdepääsutee</vt:lpstr>
      <vt:lpstr>Reoveepuhastid</vt:lpstr>
      <vt:lpstr>Reoveepuhasti</vt:lpstr>
      <vt:lpstr>Lisamaterjalid taotlejale ja menetlejale</vt:lpstr>
      <vt:lpstr>Aitäh!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2014-05-22T10:54:41Z</dcterms:created>
  <dcterms:modified xsi:type="dcterms:W3CDTF">2019-03-11T10:49:40Z</dcterms:modified>
</cp:coreProperties>
</file>